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7" r:id="rId2"/>
    <p:sldId id="301" r:id="rId3"/>
    <p:sldId id="302" r:id="rId4"/>
    <p:sldId id="303" r:id="rId5"/>
    <p:sldId id="304" r:id="rId6"/>
    <p:sldId id="305" r:id="rId7"/>
    <p:sldId id="306" r:id="rId8"/>
    <p:sldId id="308" r:id="rId9"/>
    <p:sldId id="312" r:id="rId10"/>
    <p:sldId id="311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3" r:id="rId30"/>
    <p:sldId id="335" r:id="rId31"/>
  </p:sldIdLst>
  <p:sldSz cx="9144000" cy="6858000" type="screen4x3"/>
  <p:notesSz cx="6807200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760" autoAdjust="0"/>
  </p:normalViewPr>
  <p:slideViewPr>
    <p:cSldViewPr>
      <p:cViewPr varScale="1">
        <p:scale>
          <a:sx n="87" d="100"/>
          <a:sy n="87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E780D-3249-4072-A292-0F3EEDB2FFD5}" type="datetimeFigureOut">
              <a:rPr lang="hu-HU" smtClean="0"/>
              <a:t>2019.09.17.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42C5-BBA2-48F3-8CD8-4A1AA1253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714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E08F9-6240-4D4F-9FA2-2362D74230A8}" type="datetimeFigureOut">
              <a:rPr lang="hu-HU" smtClean="0"/>
              <a:t>2019.09.17.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3CAB3-9828-4A62-A19D-E8BEB0423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32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3CAB3-9828-4A62-A19D-E8BEB0423E6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OVF_ppt_ala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10" name="Alcím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2592288" cy="396044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hu-HU" dirty="0" smtClean="0"/>
              <a:t>Előadó:</a:t>
            </a:r>
          </a:p>
          <a:p>
            <a:pPr algn="l"/>
            <a:endParaRPr lang="hu-HU" dirty="0"/>
          </a:p>
          <a:p>
            <a:pPr algn="l"/>
            <a:r>
              <a:rPr lang="hu-HU" dirty="0" smtClean="0"/>
              <a:t>Dátum:</a:t>
            </a:r>
          </a:p>
          <a:p>
            <a:pPr algn="l"/>
            <a:r>
              <a:rPr lang="hu-HU" dirty="0" smtClean="0"/>
              <a:t>Helyszín:</a:t>
            </a:r>
            <a:endParaRPr lang="hu-HU" dirty="0"/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3851920" y="2564904"/>
            <a:ext cx="504056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hu-HU" sz="3200" dirty="0">
                <a:solidFill>
                  <a:schemeClr val="bg1">
                    <a:lumMod val="50000"/>
                  </a:schemeClr>
                </a:solidFill>
              </a:rPr>
              <a:t>Minta 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Erzsébet</a:t>
            </a:r>
          </a:p>
          <a:p>
            <a:pPr lvl="0">
              <a:spcBef>
                <a:spcPct val="20000"/>
              </a:spcBef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hu-HU" sz="3200" dirty="0">
                <a:solidFill>
                  <a:schemeClr val="bg1">
                    <a:lumMod val="50000"/>
                  </a:schemeClr>
                </a:solidFill>
              </a:rPr>
              <a:t>2018. január 11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Országos Vízügyi</a:t>
            </a:r>
          </a:p>
          <a:p>
            <a:pPr lvl="0">
              <a:spcBef>
                <a:spcPct val="20000"/>
              </a:spcBef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Főigazgatóság</a:t>
            </a:r>
          </a:p>
        </p:txBody>
      </p:sp>
      <p:sp>
        <p:nvSpPr>
          <p:cNvPr id="6" name="Cím 1"/>
          <p:cNvSpPr txBox="1">
            <a:spLocks/>
          </p:cNvSpPr>
          <p:nvPr userDrawn="1"/>
        </p:nvSpPr>
        <p:spPr>
          <a:xfrm>
            <a:off x="1331640" y="1196753"/>
            <a:ext cx="71265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Lorem Ipsum</a:t>
            </a:r>
            <a:endParaRPr kumimoji="0" lang="hu-HU" sz="6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D4B12-7E0F-40FD-A6DF-80DE92BB3504}" type="datetimeFigureOut">
              <a:rPr lang="hu-HU" smtClean="0"/>
              <a:t>2019.09.17.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9181B2-33A4-4532-BA4F-07501A053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46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D4B12-7E0F-40FD-A6DF-80DE92BB3504}" type="datetimeFigureOut">
              <a:rPr lang="hu-HU" smtClean="0"/>
              <a:t>2019.09.17.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9181B2-33A4-4532-BA4F-07501A053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81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D4B12-7E0F-40FD-A6DF-80DE92BB3504}" type="datetimeFigureOut">
              <a:rPr lang="hu-HU" smtClean="0"/>
              <a:t>2019.09.17.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9181B2-33A4-4532-BA4F-07501A053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6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OVF_ppt_alap_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3923928" cy="6581713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vkimonitoring.ovf.hu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OVF_ppt_al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457" y="908720"/>
            <a:ext cx="9143543" cy="5472608"/>
          </a:xfrm>
        </p:spPr>
        <p:txBody>
          <a:bodyPr>
            <a:noAutofit/>
          </a:bodyPr>
          <a:lstStyle/>
          <a:p>
            <a:r>
              <a:rPr lang="hu-HU" b="1" noProof="0" dirty="0" smtClean="0">
                <a:solidFill>
                  <a:schemeClr val="accent5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b="1" noProof="0" dirty="0" smtClean="0">
                <a:solidFill>
                  <a:schemeClr val="accent5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hu-HU" dirty="0">
                <a:solidFill>
                  <a:schemeClr val="accent5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dirty="0">
                <a:solidFill>
                  <a:schemeClr val="accent5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hu-HU" sz="3600" dirty="0"/>
              <a:t>KEHOP-1.1.0-15-2016-00002 </a:t>
            </a:r>
            <a:br>
              <a:rPr lang="hu-HU" sz="3600" dirty="0"/>
            </a:br>
            <a:r>
              <a:rPr lang="hu-HU" sz="3600" dirty="0"/>
              <a:t>VKI </a:t>
            </a:r>
            <a:r>
              <a:rPr lang="hu-HU" sz="3600" dirty="0" smtClean="0"/>
              <a:t>monitoring-fejlesztési </a:t>
            </a:r>
            <a:br>
              <a:rPr lang="hu-HU" sz="3600" dirty="0" smtClean="0"/>
            </a:br>
            <a:r>
              <a:rPr lang="hu-HU" sz="3600" dirty="0" smtClean="0"/>
              <a:t>projekt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8-12. projektelemek</a:t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hu-HU" sz="1600" dirty="0">
                <a:solidFill>
                  <a:schemeClr val="accent5"/>
                </a:solidFill>
              </a:rPr>
              <a:t>Tóth György István- kémiai szakági szakértő</a:t>
            </a:r>
            <a:br>
              <a:rPr lang="hu-HU" sz="1600" dirty="0">
                <a:solidFill>
                  <a:schemeClr val="accent5"/>
                </a:solidFill>
              </a:rPr>
            </a:br>
            <a:r>
              <a:rPr lang="hu-HU" sz="1600" dirty="0">
                <a:solidFill>
                  <a:schemeClr val="accent5"/>
                </a:solidFill>
              </a:rPr>
              <a:t>Zagyva Tünde Andrea- biológiai/ökológiai szakági szakértő</a:t>
            </a:r>
            <a:br>
              <a:rPr lang="hu-HU" sz="1600" dirty="0">
                <a:solidFill>
                  <a:schemeClr val="accent5"/>
                </a:solidFill>
              </a:rPr>
            </a:br>
            <a:r>
              <a:rPr lang="hu-HU" sz="1600" dirty="0">
                <a:solidFill>
                  <a:schemeClr val="accent5"/>
                </a:solidFill>
              </a:rPr>
              <a:t>OVF</a:t>
            </a:r>
            <a:r>
              <a:rPr lang="hu-HU" dirty="0">
                <a:solidFill>
                  <a:schemeClr val="accent5"/>
                </a:solidFill>
              </a:rPr>
              <a:t/>
            </a:r>
            <a:br>
              <a:rPr lang="hu-HU" dirty="0">
                <a:solidFill>
                  <a:schemeClr val="accent5"/>
                </a:solidFill>
              </a:rPr>
            </a:br>
            <a:endParaRPr lang="en-GB" b="1" noProof="0" dirty="0">
              <a:solidFill>
                <a:schemeClr val="accent5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3635896" y="3573016"/>
            <a:ext cx="440050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8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994122"/>
          </a:xfrm>
        </p:spPr>
        <p:txBody>
          <a:bodyPr>
            <a:normAutofit fontScale="90000"/>
          </a:bodyPr>
          <a:lstStyle/>
          <a:p>
            <a:r>
              <a:rPr lang="hu-HU" altLang="hu-HU" sz="3200" b="1" dirty="0"/>
              <a:t>Ökológiai állapotértékelés </a:t>
            </a:r>
            <a:r>
              <a:rPr lang="hu-HU" altLang="hu-HU" sz="3200" b="1" dirty="0" smtClean="0"/>
              <a:t>kihívásai </a:t>
            </a:r>
            <a:endParaRPr lang="hu-HU" sz="32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47664" y="1412776"/>
            <a:ext cx="6912768" cy="4785395"/>
          </a:xfrm>
          <a:solidFill>
            <a:schemeClr val="bg1"/>
          </a:solidFill>
        </p:spPr>
        <p:txBody>
          <a:bodyPr/>
          <a:lstStyle/>
          <a:p>
            <a:r>
              <a:rPr lang="hu-HU" sz="2800" dirty="0" smtClean="0"/>
              <a:t>megfelelően részletes </a:t>
            </a:r>
            <a:r>
              <a:rPr lang="hu-HU" sz="2800" dirty="0"/>
              <a:t>és </a:t>
            </a:r>
            <a:r>
              <a:rPr lang="hu-HU" sz="2800" dirty="0" smtClean="0"/>
              <a:t>érzékeny legyen:</a:t>
            </a:r>
          </a:p>
          <a:p>
            <a:pPr lvl="1"/>
            <a:r>
              <a:rPr lang="hu-HU" sz="2400" dirty="0" smtClean="0"/>
              <a:t> </a:t>
            </a:r>
            <a:r>
              <a:rPr lang="hu-HU" sz="2400" dirty="0"/>
              <a:t>a vizek állapotának </a:t>
            </a:r>
            <a:r>
              <a:rPr lang="hu-HU" sz="2400" dirty="0" smtClean="0"/>
              <a:t>bemutatásához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terhelés –hatás– állapot közötti összefüggések bemutatásához és az intézkedések </a:t>
            </a:r>
            <a:r>
              <a:rPr lang="hu-HU" sz="2400" dirty="0" smtClean="0"/>
              <a:t>megalapozásához</a:t>
            </a:r>
          </a:p>
          <a:p>
            <a:r>
              <a:rPr lang="hu-HU" sz="2800" dirty="0"/>
              <a:t>k</a:t>
            </a:r>
            <a:r>
              <a:rPr lang="hu-HU" sz="2800" dirty="0" smtClean="0"/>
              <a:t>iegyenlítse a </a:t>
            </a:r>
            <a:r>
              <a:rPr lang="hu-HU" sz="2800" dirty="0"/>
              <a:t>típuson belüli természetes variabilitást, ugyanakkor </a:t>
            </a:r>
            <a:r>
              <a:rPr lang="hu-HU" sz="2800" dirty="0" smtClean="0"/>
              <a:t>érzékenyen reagáljon a víztípusok közötti különbségekre (élőhelyi sajátságok, eltérő terhelések)</a:t>
            </a: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75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83152" cy="1143000"/>
          </a:xfrm>
          <a:noFill/>
        </p:spPr>
        <p:txBody>
          <a:bodyPr>
            <a:noAutofit/>
          </a:bodyPr>
          <a:lstStyle/>
          <a:p>
            <a:r>
              <a:rPr lang="hu-HU" altLang="hu-HU" sz="2400" dirty="0" smtClean="0"/>
              <a:t>Az </a:t>
            </a:r>
            <a:r>
              <a:rPr lang="hu-HU" altLang="hu-HU" sz="2400" b="1" dirty="0" smtClean="0"/>
              <a:t>állapotértékelés korlátai </a:t>
            </a:r>
            <a:r>
              <a:rPr lang="hu-HU" altLang="hu-HU" sz="2400" b="1" dirty="0"/>
              <a:t>a VGT-2 projektben </a:t>
            </a:r>
            <a:r>
              <a:rPr lang="hu-HU" altLang="hu-HU" sz="2400" b="1" dirty="0" smtClean="0"/>
              <a:t>– miért van szükség a fejlesztésekre?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43608" y="1772816"/>
            <a:ext cx="7283152" cy="47525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/>
            <a:r>
              <a:rPr lang="hu-HU" dirty="0"/>
              <a:t>Monitoring adathiány kezelése (víztestek csoportosítási lehetőségének vizsgálata, </a:t>
            </a:r>
            <a:r>
              <a:rPr lang="hu-HU" dirty="0" smtClean="0"/>
              <a:t>monitoring-fejlesztés)</a:t>
            </a:r>
            <a:endParaRPr lang="hu-HU" dirty="0"/>
          </a:p>
          <a:p>
            <a:pPr marL="285750" indent="-285750"/>
            <a:r>
              <a:rPr lang="hu-HU" dirty="0"/>
              <a:t>Monitoring bizonytalanságok (térbeli és időbeni minta-reprezentativitás vagy ennek hiánya, rendkívüli körülmények) kezelése</a:t>
            </a:r>
          </a:p>
          <a:p>
            <a:pPr marL="285750" indent="-285750"/>
            <a:r>
              <a:rPr lang="hu-HU" dirty="0"/>
              <a:t>Módszerek (mintavétel, feldolgozás, értékelés) megbízhatósága-pontossága, emberi hiba kezelése</a:t>
            </a:r>
          </a:p>
          <a:p>
            <a:pPr marL="285750" indent="-285750"/>
            <a:r>
              <a:rPr lang="hu-HU" dirty="0"/>
              <a:t>Minősítési elemek </a:t>
            </a:r>
            <a:r>
              <a:rPr lang="hu-HU" dirty="0" smtClean="0"/>
              <a:t>eredményeinek </a:t>
            </a:r>
            <a:r>
              <a:rPr lang="hu-HU" dirty="0"/>
              <a:t>harmonizációja</a:t>
            </a:r>
          </a:p>
          <a:p>
            <a:pPr marL="285750" indent="-285750"/>
            <a:r>
              <a:rPr lang="hu-HU" dirty="0"/>
              <a:t>Részletes </a:t>
            </a:r>
            <a:r>
              <a:rPr lang="hu-HU" dirty="0" err="1"/>
              <a:t>terhelés-hatás-állapotváltozás</a:t>
            </a:r>
            <a:r>
              <a:rPr lang="hu-HU" dirty="0"/>
              <a:t> felmérések hiánya</a:t>
            </a:r>
          </a:p>
          <a:p>
            <a:pPr marL="285750" indent="-285750"/>
            <a:r>
              <a:rPr lang="hu-HU" dirty="0"/>
              <a:t>VGT-2 projekt időkorlátai (a terhelések csak részben voltak elérhetőek az állapotértékeléskor)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446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Miért szükségesek a projektek?</a:t>
            </a:r>
            <a:endParaRPr lang="hu-HU" sz="36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87624" y="1196752"/>
            <a:ext cx="7488832" cy="4977680"/>
          </a:xfrm>
        </p:spPr>
        <p:txBody>
          <a:bodyPr>
            <a:normAutofit/>
          </a:bodyPr>
          <a:lstStyle/>
          <a:p>
            <a:r>
              <a:rPr lang="hu-HU" dirty="0" smtClean="0"/>
              <a:t>2014: a </a:t>
            </a:r>
            <a:r>
              <a:rPr lang="hu-HU" dirty="0"/>
              <a:t>2014-2020-as európai uniós költségvetési ciklus vizeket érintő fejlesztési források kifizetésének </a:t>
            </a:r>
            <a:r>
              <a:rPr lang="hu-HU" dirty="0" smtClean="0"/>
              <a:t>előfeltétele a </a:t>
            </a:r>
            <a:r>
              <a:rPr lang="hu-HU" dirty="0"/>
              <a:t>felszíni vizeket érintő vízminőségi monitoring </a:t>
            </a:r>
            <a:r>
              <a:rPr lang="hu-HU" dirty="0" smtClean="0"/>
              <a:t>fejlesztése </a:t>
            </a:r>
          </a:p>
          <a:p>
            <a:r>
              <a:rPr lang="hu-HU" dirty="0" smtClean="0"/>
              <a:t>1121/2014</a:t>
            </a:r>
            <a:r>
              <a:rPr lang="hu-HU" dirty="0"/>
              <a:t>. (III.6</a:t>
            </a:r>
            <a:r>
              <a:rPr lang="hu-HU" dirty="0" smtClean="0"/>
              <a:t>.) és 1394/2014</a:t>
            </a:r>
            <a:r>
              <a:rPr lang="hu-HU" dirty="0"/>
              <a:t>. (VII. 18.) </a:t>
            </a:r>
            <a:r>
              <a:rPr lang="hu-HU" dirty="0" smtClean="0"/>
              <a:t>Korm</a:t>
            </a:r>
            <a:r>
              <a:rPr lang="hu-HU" dirty="0"/>
              <a:t>. h</a:t>
            </a:r>
            <a:r>
              <a:rPr lang="hu-HU" dirty="0" smtClean="0"/>
              <a:t>at. </a:t>
            </a:r>
          </a:p>
          <a:p>
            <a:r>
              <a:rPr lang="hu-HU" dirty="0" smtClean="0"/>
              <a:t>Azonnali </a:t>
            </a:r>
            <a:r>
              <a:rPr lang="hu-HU" dirty="0"/>
              <a:t>kiegészítő </a:t>
            </a:r>
            <a:r>
              <a:rPr lang="hu-HU" dirty="0" smtClean="0"/>
              <a:t>vizsgálatok – kiegészítő monitoring projekt (KEOP 7.9.0/12-2013-0007)</a:t>
            </a:r>
          </a:p>
          <a:p>
            <a:r>
              <a:rPr lang="hu-HU" dirty="0"/>
              <a:t>VKI </a:t>
            </a:r>
            <a:r>
              <a:rPr lang="hu-HU" dirty="0" smtClean="0"/>
              <a:t>monitoring-fejlesztési </a:t>
            </a:r>
            <a:r>
              <a:rPr lang="hu-HU" dirty="0"/>
              <a:t>projekt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smtClean="0"/>
              <a:t>KEHOP-1.1.0-15-2016-00002): VGT-3 </a:t>
            </a:r>
            <a:r>
              <a:rPr lang="hu-HU" dirty="0"/>
              <a:t>elkészítéséhez szükséges  </a:t>
            </a:r>
            <a:r>
              <a:rPr lang="hu-HU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kiegészítő </a:t>
            </a:r>
            <a:r>
              <a:rPr lang="hu-HU" dirty="0"/>
              <a:t>adatok, </a:t>
            </a:r>
            <a:r>
              <a:rPr lang="hu-HU" dirty="0" smtClean="0"/>
              <a:t>elemzések</a:t>
            </a:r>
          </a:p>
          <a:p>
            <a:pPr lvl="1">
              <a:spcBef>
                <a:spcPts val="0"/>
              </a:spcBef>
            </a:pPr>
            <a:r>
              <a:rPr lang="hu-HU" sz="2200" dirty="0" smtClean="0"/>
              <a:t>A </a:t>
            </a:r>
            <a:r>
              <a:rPr lang="hu-HU" sz="2200" dirty="0"/>
              <a:t>VKI mennyiségi és </a:t>
            </a:r>
            <a:r>
              <a:rPr lang="hu-HU" sz="2200" dirty="0" smtClean="0"/>
              <a:t>minőségi </a:t>
            </a:r>
            <a:r>
              <a:rPr lang="hu-HU" sz="2200" dirty="0"/>
              <a:t>monitoring vizsgálati rendszerének és </a:t>
            </a:r>
            <a:r>
              <a:rPr lang="hu-HU" sz="2200" dirty="0" smtClean="0"/>
              <a:t>állomásainak </a:t>
            </a:r>
            <a:r>
              <a:rPr lang="hu-HU" sz="2200" dirty="0"/>
              <a:t>fejlesztése </a:t>
            </a:r>
            <a:r>
              <a:rPr lang="hu-HU" sz="2200" i="1" dirty="0" smtClean="0"/>
              <a:t>(</a:t>
            </a:r>
            <a:r>
              <a:rPr lang="hu-HU" sz="2200" i="1" dirty="0"/>
              <a:t>biológiai, kémiai, morfológiai </a:t>
            </a:r>
            <a:r>
              <a:rPr lang="hu-HU" sz="2200" i="1" dirty="0" smtClean="0"/>
              <a:t>és </a:t>
            </a:r>
            <a:r>
              <a:rPr lang="hu-HU" sz="2200" i="1" dirty="0"/>
              <a:t>hidrológiai vizsgálatok)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1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Kiegészítő monitoring </a:t>
            </a:r>
            <a:r>
              <a:rPr lang="hu-HU" sz="3600" b="1" dirty="0" smtClean="0"/>
              <a:t>projekt (2015)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331640" y="1700808"/>
            <a:ext cx="7272808" cy="3816424"/>
          </a:xfrm>
        </p:spPr>
        <p:txBody>
          <a:bodyPr>
            <a:noAutofit/>
          </a:bodyPr>
          <a:lstStyle/>
          <a:p>
            <a:pPr lvl="0"/>
            <a:r>
              <a:rPr lang="hu-HU" dirty="0" err="1" smtClean="0"/>
              <a:t>Bióta</a:t>
            </a:r>
            <a:r>
              <a:rPr lang="hu-HU" dirty="0" smtClean="0"/>
              <a:t> </a:t>
            </a:r>
            <a:r>
              <a:rPr lang="hu-HU" dirty="0"/>
              <a:t>monitoring </a:t>
            </a:r>
            <a:r>
              <a:rPr lang="hu-HU" dirty="0" smtClean="0"/>
              <a:t>(285 víztest)</a:t>
            </a:r>
          </a:p>
          <a:p>
            <a:pPr lvl="0"/>
            <a:r>
              <a:rPr lang="hu-HU" dirty="0" smtClean="0"/>
              <a:t>Kiegészítő </a:t>
            </a:r>
            <a:r>
              <a:rPr lang="hu-HU" dirty="0"/>
              <a:t>kémiai monitoring </a:t>
            </a:r>
            <a:r>
              <a:rPr lang="hu-HU" dirty="0" smtClean="0"/>
              <a:t>(71 víztest)</a:t>
            </a:r>
          </a:p>
          <a:p>
            <a:pPr lvl="0"/>
            <a:r>
              <a:rPr lang="hu-HU" dirty="0" smtClean="0"/>
              <a:t>Kiegészítő </a:t>
            </a:r>
            <a:r>
              <a:rPr lang="hu-HU" dirty="0" err="1"/>
              <a:t>halmonitoring</a:t>
            </a:r>
            <a:r>
              <a:rPr lang="hu-HU" dirty="0"/>
              <a:t> vizsgálatok </a:t>
            </a:r>
            <a:r>
              <a:rPr lang="hu-HU" dirty="0" smtClean="0"/>
              <a:t>(420 víztest)</a:t>
            </a:r>
            <a:endParaRPr lang="hu-HU" dirty="0"/>
          </a:p>
          <a:p>
            <a:pPr lvl="0"/>
            <a:r>
              <a:rPr lang="hu-HU" dirty="0"/>
              <a:t>Felszín alatti vizek kiegészítő kémiai </a:t>
            </a:r>
            <a:r>
              <a:rPr lang="hu-HU" dirty="0" smtClean="0"/>
              <a:t>monitoring </a:t>
            </a:r>
          </a:p>
          <a:p>
            <a:pPr marL="0" lvl="0" indent="0">
              <a:buNone/>
            </a:pPr>
            <a:r>
              <a:rPr lang="hu-HU" dirty="0" smtClean="0"/>
              <a:t>     (320 pont, elmaradt komponensek)</a:t>
            </a:r>
            <a:endParaRPr lang="hu-HU" dirty="0"/>
          </a:p>
          <a:p>
            <a:pPr lvl="0"/>
            <a:r>
              <a:rPr lang="hu-HU" dirty="0" err="1"/>
              <a:t>Emisszióprofil</a:t>
            </a:r>
            <a:r>
              <a:rPr lang="hu-HU" dirty="0"/>
              <a:t> meghatározása </a:t>
            </a:r>
            <a:r>
              <a:rPr lang="hu-HU" dirty="0" smtClean="0"/>
              <a:t>(EU </a:t>
            </a:r>
            <a:r>
              <a:rPr lang="hu-HU" dirty="0"/>
              <a:t>által megadott veszélyes </a:t>
            </a:r>
            <a:r>
              <a:rPr lang="hu-HU" dirty="0" smtClean="0"/>
              <a:t>anyagok, 11 tisztító, 3-3 minta)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810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75656" y="480995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KEHOP-1.1.0-15-2016-00002 VKI </a:t>
            </a:r>
            <a:r>
              <a:rPr lang="hu-HU" sz="3200" dirty="0" err="1" smtClean="0"/>
              <a:t>montoringfejlesztési</a:t>
            </a:r>
            <a:r>
              <a:rPr lang="hu-HU" sz="3200" dirty="0" smtClean="0"/>
              <a:t> </a:t>
            </a:r>
            <a:r>
              <a:rPr lang="hu-HU" sz="3200" dirty="0"/>
              <a:t>projekt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259632" y="1345091"/>
            <a:ext cx="7117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Vízminőségi feladatok</a:t>
            </a:r>
            <a:r>
              <a:rPr lang="hu-H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Igazgatósági, VKI  vízminőségi mintavételi csoportok akkreditációjának kiterjesztése a </a:t>
            </a:r>
            <a:r>
              <a:rPr lang="hu-HU" sz="2400" dirty="0" smtClean="0"/>
              <a:t>felszín alatti vizek mintavételére és vizsgálatára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Felszín alatti vizek kémiai </a:t>
            </a:r>
            <a:r>
              <a:rPr lang="hu-HU" sz="2400" dirty="0" smtClean="0"/>
              <a:t>monitoring-hálózatának </a:t>
            </a:r>
            <a:r>
              <a:rPr lang="hu-HU" sz="2400" dirty="0"/>
              <a:t>fejlesztése: kutak felújítása, új kutak </a:t>
            </a:r>
            <a:r>
              <a:rPr lang="hu-HU" sz="2400" dirty="0" smtClean="0"/>
              <a:t>fúrása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Kutatási – módszerfejlesztő - adatgyűjtő program a VKI biológiai minőségi </a:t>
            </a:r>
            <a:r>
              <a:rPr lang="hu-HU" sz="2400" dirty="0" smtClean="0"/>
              <a:t>elemei adat- és értékelési rendszerének fejlesztésére</a:t>
            </a:r>
            <a:r>
              <a:rPr lang="hu-HU" sz="2400" dirty="0"/>
              <a:t>, az </a:t>
            </a:r>
            <a:r>
              <a:rPr lang="hu-HU" sz="2400" dirty="0" err="1"/>
              <a:t>interkalibrációs</a:t>
            </a:r>
            <a:r>
              <a:rPr lang="hu-HU" sz="2400" dirty="0"/>
              <a:t> eljárás feladatainak </a:t>
            </a:r>
            <a:r>
              <a:rPr lang="hu-HU" sz="2400" dirty="0" smtClean="0"/>
              <a:t>elvégzésére (ex-ante feltételek!)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Kémiai kutatási – módszerfejlesztő - adatgyűjtő </a:t>
            </a:r>
            <a:r>
              <a:rPr lang="hu-HU" sz="2400" dirty="0" smtClean="0"/>
              <a:t>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Hidromorfológia</a:t>
            </a:r>
            <a:r>
              <a:rPr lang="hu-HU" sz="2400" dirty="0"/>
              <a:t> monitoring fejlesztése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6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274" y="386659"/>
            <a:ext cx="8229600" cy="1143000"/>
          </a:xfrm>
        </p:spPr>
        <p:txBody>
          <a:bodyPr/>
          <a:lstStyle/>
          <a:p>
            <a:r>
              <a:rPr lang="hu-HU" u="sng" dirty="0" smtClean="0"/>
              <a:t>A projekt</a:t>
            </a:r>
            <a:endParaRPr lang="hu-HU" u="sng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884368" y="1574314"/>
            <a:ext cx="720080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827584" y="1493303"/>
            <a:ext cx="720080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VM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1547664" y="1268760"/>
            <a:ext cx="1872208" cy="224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endCxn id="9" idx="1"/>
          </p:cNvCxnSpPr>
          <p:nvPr/>
        </p:nvCxnSpPr>
        <p:spPr>
          <a:xfrm>
            <a:off x="5724128" y="1268760"/>
            <a:ext cx="2160240" cy="485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251520" y="2204864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Eszköz-akkr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323528" y="5938052"/>
            <a:ext cx="1224136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VMÁ-k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23528" y="5289980"/>
            <a:ext cx="1224136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HYMO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251520" y="4077072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Biol</a:t>
            </a:r>
            <a:r>
              <a:rPr lang="hu-HU" dirty="0" smtClean="0">
                <a:solidFill>
                  <a:schemeClr val="tx1"/>
                </a:solidFill>
              </a:rPr>
              <a:t> + kém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251520" y="2852936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Kútfúrás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747042" y="1903766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Labor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1747042" y="2204864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Mve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1747042" y="250586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MVCS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24" name="Szögletes összekötő 23"/>
          <p:cNvCxnSpPr>
            <a:stCxn id="11" idx="1"/>
            <a:endCxn id="16" idx="1"/>
          </p:cNvCxnSpPr>
          <p:nvPr/>
        </p:nvCxnSpPr>
        <p:spPr>
          <a:xfrm rot="10800000" flipV="1">
            <a:off x="251520" y="1673322"/>
            <a:ext cx="576064" cy="711561"/>
          </a:xfrm>
          <a:prstGeom prst="bentConnector3">
            <a:avLst>
              <a:gd name="adj1" fmla="val 1396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zögletes összekötő 25"/>
          <p:cNvCxnSpPr>
            <a:stCxn id="11" idx="1"/>
            <a:endCxn id="20" idx="1"/>
          </p:cNvCxnSpPr>
          <p:nvPr/>
        </p:nvCxnSpPr>
        <p:spPr>
          <a:xfrm rot="10800000" flipV="1">
            <a:off x="251520" y="1673322"/>
            <a:ext cx="576064" cy="1359633"/>
          </a:xfrm>
          <a:prstGeom prst="bentConnector3">
            <a:avLst>
              <a:gd name="adj1" fmla="val 1396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zögletes összekötő 27"/>
          <p:cNvCxnSpPr>
            <a:endCxn id="17" idx="1"/>
          </p:cNvCxnSpPr>
          <p:nvPr/>
        </p:nvCxnSpPr>
        <p:spPr>
          <a:xfrm rot="5400000">
            <a:off x="-1712828" y="3590439"/>
            <a:ext cx="4563989" cy="491276"/>
          </a:xfrm>
          <a:prstGeom prst="bentConnector4">
            <a:avLst>
              <a:gd name="adj1" fmla="val -753"/>
              <a:gd name="adj2" fmla="val 1610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5400000">
            <a:off x="-754423" y="2700768"/>
            <a:ext cx="2575169" cy="563284"/>
          </a:xfrm>
          <a:prstGeom prst="bentConnector4">
            <a:avLst>
              <a:gd name="adj1" fmla="val -737"/>
              <a:gd name="adj2" fmla="val 1405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>
            <a:endCxn id="18" idx="1"/>
          </p:cNvCxnSpPr>
          <p:nvPr/>
        </p:nvCxnSpPr>
        <p:spPr>
          <a:xfrm rot="5400000">
            <a:off x="-1503233" y="3344840"/>
            <a:ext cx="3951921" cy="298398"/>
          </a:xfrm>
          <a:prstGeom prst="bentConnector4">
            <a:avLst>
              <a:gd name="adj1" fmla="val 239"/>
              <a:gd name="adj2" fmla="val 2005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kerekített téglalap 48"/>
          <p:cNvSpPr/>
          <p:nvPr/>
        </p:nvSpPr>
        <p:spPr>
          <a:xfrm>
            <a:off x="954954" y="335699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Felúj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236806" y="335699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Új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1042" name="Egyenes összekötő nyíllal 1041"/>
          <p:cNvCxnSpPr>
            <a:endCxn id="21" idx="1"/>
          </p:cNvCxnSpPr>
          <p:nvPr/>
        </p:nvCxnSpPr>
        <p:spPr>
          <a:xfrm flipV="1">
            <a:off x="1547664" y="2019162"/>
            <a:ext cx="199378" cy="185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Egyenes összekötő nyíllal 1043"/>
          <p:cNvCxnSpPr>
            <a:stCxn id="16" idx="3"/>
            <a:endCxn id="22" idx="1"/>
          </p:cNvCxnSpPr>
          <p:nvPr/>
        </p:nvCxnSpPr>
        <p:spPr>
          <a:xfrm flipV="1">
            <a:off x="1547664" y="2320260"/>
            <a:ext cx="199378" cy="6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Egyenes összekötő nyíllal 1045"/>
          <p:cNvCxnSpPr>
            <a:endCxn id="23" idx="1"/>
          </p:cNvCxnSpPr>
          <p:nvPr/>
        </p:nvCxnSpPr>
        <p:spPr>
          <a:xfrm>
            <a:off x="1547664" y="2564904"/>
            <a:ext cx="199378" cy="56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Egyenes összekötő nyíllal 1047"/>
          <p:cNvCxnSpPr>
            <a:endCxn id="50" idx="0"/>
          </p:cNvCxnSpPr>
          <p:nvPr/>
        </p:nvCxnSpPr>
        <p:spPr>
          <a:xfrm flipH="1">
            <a:off x="533161" y="3212976"/>
            <a:ext cx="639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Egyenes összekötő nyíllal 1049"/>
          <p:cNvCxnSpPr>
            <a:endCxn id="49" idx="0"/>
          </p:cNvCxnSpPr>
          <p:nvPr/>
        </p:nvCxnSpPr>
        <p:spPr>
          <a:xfrm>
            <a:off x="1251309" y="32129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ekerekített téglalap 60"/>
          <p:cNvSpPr/>
          <p:nvPr/>
        </p:nvSpPr>
        <p:spPr>
          <a:xfrm>
            <a:off x="1747041" y="5882059"/>
            <a:ext cx="808735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Csenger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2" name="Lekerekített téglalap 61"/>
          <p:cNvSpPr/>
          <p:nvPr/>
        </p:nvSpPr>
        <p:spPr>
          <a:xfrm>
            <a:off x="1741652" y="6511812"/>
            <a:ext cx="814123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Hernsz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3" name="Lekerekített téglalap 62"/>
          <p:cNvSpPr/>
          <p:nvPr/>
        </p:nvSpPr>
        <p:spPr>
          <a:xfrm>
            <a:off x="1747042" y="6182696"/>
            <a:ext cx="80873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Pocsaj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1053" name="Egyenes összekötő nyíllal 1052"/>
          <p:cNvCxnSpPr/>
          <p:nvPr/>
        </p:nvCxnSpPr>
        <p:spPr>
          <a:xfrm>
            <a:off x="1547664" y="6298092"/>
            <a:ext cx="193988" cy="289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Egyenes összekötő nyíllal 1054"/>
          <p:cNvCxnSpPr>
            <a:stCxn id="17" idx="3"/>
            <a:endCxn id="63" idx="1"/>
          </p:cNvCxnSpPr>
          <p:nvPr/>
        </p:nvCxnSpPr>
        <p:spPr>
          <a:xfrm>
            <a:off x="1547664" y="6118072"/>
            <a:ext cx="19937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61" idx="1"/>
          </p:cNvCxnSpPr>
          <p:nvPr/>
        </p:nvCxnSpPr>
        <p:spPr>
          <a:xfrm>
            <a:off x="1547664" y="5997455"/>
            <a:ext cx="199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ekerekített téglalap 70"/>
          <p:cNvSpPr/>
          <p:nvPr/>
        </p:nvSpPr>
        <p:spPr>
          <a:xfrm>
            <a:off x="1756885" y="5289980"/>
            <a:ext cx="654875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módsz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2" name="Lekerekített téglalap 71"/>
          <p:cNvSpPr/>
          <p:nvPr/>
        </p:nvSpPr>
        <p:spPr>
          <a:xfrm>
            <a:off x="1756885" y="5568477"/>
            <a:ext cx="65487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mérés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35" name="Egyenes összekötő nyíllal 34"/>
          <p:cNvCxnSpPr>
            <a:stCxn id="18" idx="3"/>
            <a:endCxn id="71" idx="1"/>
          </p:cNvCxnSpPr>
          <p:nvPr/>
        </p:nvCxnSpPr>
        <p:spPr>
          <a:xfrm flipV="1">
            <a:off x="1547664" y="5405376"/>
            <a:ext cx="209221" cy="6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18" idx="3"/>
            <a:endCxn id="72" idx="1"/>
          </p:cNvCxnSpPr>
          <p:nvPr/>
        </p:nvCxnSpPr>
        <p:spPr>
          <a:xfrm>
            <a:off x="1547664" y="5470000"/>
            <a:ext cx="209221" cy="213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kerekített téglalap 80"/>
          <p:cNvSpPr/>
          <p:nvPr/>
        </p:nvSpPr>
        <p:spPr>
          <a:xfrm>
            <a:off x="2922956" y="2180592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Kieg</a:t>
            </a:r>
            <a:r>
              <a:rPr lang="hu-HU" sz="1200" dirty="0" smtClean="0">
                <a:solidFill>
                  <a:schemeClr val="tx1"/>
                </a:solidFill>
              </a:rPr>
              <a:t> 4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2" name="Lekerekített téglalap 81"/>
          <p:cNvSpPr/>
          <p:nvPr/>
        </p:nvSpPr>
        <p:spPr>
          <a:xfrm>
            <a:off x="5821290" y="1703562"/>
            <a:ext cx="72008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Biológia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3" name="Szögletes összekötő 42"/>
          <p:cNvCxnSpPr/>
          <p:nvPr/>
        </p:nvCxnSpPr>
        <p:spPr>
          <a:xfrm flipV="1">
            <a:off x="1547664" y="1934354"/>
            <a:ext cx="1368152" cy="2288353"/>
          </a:xfrm>
          <a:prstGeom prst="bentConnector3">
            <a:avLst>
              <a:gd name="adj1" fmla="val 732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zögletes összekötő 45"/>
          <p:cNvCxnSpPr>
            <a:endCxn id="82" idx="1"/>
          </p:cNvCxnSpPr>
          <p:nvPr/>
        </p:nvCxnSpPr>
        <p:spPr>
          <a:xfrm>
            <a:off x="2555776" y="1754334"/>
            <a:ext cx="3265514" cy="646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2555776" y="1754334"/>
            <a:ext cx="0" cy="21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ekerekített téglalap 100"/>
          <p:cNvSpPr/>
          <p:nvPr/>
        </p:nvSpPr>
        <p:spPr>
          <a:xfrm>
            <a:off x="2922956" y="248134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KH h </a:t>
            </a:r>
            <a:r>
              <a:rPr lang="hu-HU" sz="1200" dirty="0" err="1" smtClean="0">
                <a:solidFill>
                  <a:schemeClr val="tx1"/>
                </a:solidFill>
              </a:rPr>
              <a:t>va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2" name="Lekerekített téglalap 101"/>
          <p:cNvSpPr/>
          <p:nvPr/>
        </p:nvSpPr>
        <p:spPr>
          <a:xfrm>
            <a:off x="2922956" y="281256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Va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</a:rPr>
              <a:t>mo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3" name="Lekerekített téglalap 102"/>
          <p:cNvSpPr/>
          <p:nvPr/>
        </p:nvSpPr>
        <p:spPr>
          <a:xfrm>
            <a:off x="2932165" y="312620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Bióta</a:t>
            </a:r>
            <a:r>
              <a:rPr lang="hu-HU" sz="1200" dirty="0" smtClean="0">
                <a:solidFill>
                  <a:schemeClr val="tx1"/>
                </a:solidFill>
              </a:rPr>
              <a:t> m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4" name="Lekerekített téglalap 103"/>
          <p:cNvSpPr/>
          <p:nvPr/>
        </p:nvSpPr>
        <p:spPr>
          <a:xfrm>
            <a:off x="2932165" y="3451692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Üledék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5" name="Lekerekített téglalap 104"/>
          <p:cNvSpPr/>
          <p:nvPr/>
        </p:nvSpPr>
        <p:spPr>
          <a:xfrm>
            <a:off x="2922956" y="374574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Szennyv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6" name="Lekerekített téglalap 105"/>
          <p:cNvSpPr/>
          <p:nvPr/>
        </p:nvSpPr>
        <p:spPr>
          <a:xfrm>
            <a:off x="2915816" y="4049818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EL + KZ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7" name="Lekerekített téglalap 106"/>
          <p:cNvSpPr/>
          <p:nvPr/>
        </p:nvSpPr>
        <p:spPr>
          <a:xfrm>
            <a:off x="2915816" y="435343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BLM EQ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8" name="Lekerekített téglalap 107"/>
          <p:cNvSpPr/>
          <p:nvPr/>
        </p:nvSpPr>
        <p:spPr>
          <a:xfrm>
            <a:off x="2922956" y="4648965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FA FE </a:t>
            </a:r>
            <a:r>
              <a:rPr lang="hu-HU" sz="1200" dirty="0" err="1" smtClean="0">
                <a:solidFill>
                  <a:schemeClr val="tx1"/>
                </a:solidFill>
              </a:rPr>
              <a:t>ia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9" name="Lekerekített téglalap 108"/>
          <p:cNvSpPr/>
          <p:nvPr/>
        </p:nvSpPr>
        <p:spPr>
          <a:xfrm>
            <a:off x="2915816" y="4990526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Légk</a:t>
            </a:r>
            <a:r>
              <a:rPr lang="hu-HU" sz="1200" dirty="0" smtClean="0">
                <a:solidFill>
                  <a:schemeClr val="tx1"/>
                </a:solidFill>
              </a:rPr>
              <a:t> ül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0" name="Lekerekített téglalap 109"/>
          <p:cNvSpPr/>
          <p:nvPr/>
        </p:nvSpPr>
        <p:spPr>
          <a:xfrm>
            <a:off x="2915816" y="5309289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Group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3" name="Lekerekített téglalap 112"/>
          <p:cNvSpPr/>
          <p:nvPr/>
        </p:nvSpPr>
        <p:spPr>
          <a:xfrm>
            <a:off x="2908676" y="5932077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Termál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4" name="Lekerekített téglalap 113"/>
          <p:cNvSpPr/>
          <p:nvPr/>
        </p:nvSpPr>
        <p:spPr>
          <a:xfrm>
            <a:off x="2908676" y="627713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Adatsz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5" name="Lekerekített téglalap 114"/>
          <p:cNvSpPr/>
          <p:nvPr/>
        </p:nvSpPr>
        <p:spPr>
          <a:xfrm>
            <a:off x="2908676" y="660422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Nem is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66" name="Egyenes összekötő 65"/>
          <p:cNvCxnSpPr/>
          <p:nvPr/>
        </p:nvCxnSpPr>
        <p:spPr>
          <a:xfrm flipH="1">
            <a:off x="2771800" y="2112013"/>
            <a:ext cx="7140" cy="4607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 flipV="1">
            <a:off x="2778940" y="2061591"/>
            <a:ext cx="129736" cy="50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>
            <a:endCxn id="115" idx="1"/>
          </p:cNvCxnSpPr>
          <p:nvPr/>
        </p:nvCxnSpPr>
        <p:spPr>
          <a:xfrm>
            <a:off x="2771800" y="6719617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>
            <a:endCxn id="114" idx="1"/>
          </p:cNvCxnSpPr>
          <p:nvPr/>
        </p:nvCxnSpPr>
        <p:spPr>
          <a:xfrm>
            <a:off x="2771800" y="6392527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>
            <a:endCxn id="113" idx="1"/>
          </p:cNvCxnSpPr>
          <p:nvPr/>
        </p:nvCxnSpPr>
        <p:spPr>
          <a:xfrm>
            <a:off x="2771800" y="6047473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nyíllal 82"/>
          <p:cNvCxnSpPr/>
          <p:nvPr/>
        </p:nvCxnSpPr>
        <p:spPr>
          <a:xfrm>
            <a:off x="2771800" y="5740640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>
            <a:off x="2778940" y="5740640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>
            <a:endCxn id="110" idx="1"/>
          </p:cNvCxnSpPr>
          <p:nvPr/>
        </p:nvCxnSpPr>
        <p:spPr>
          <a:xfrm>
            <a:off x="2778940" y="5424685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>
            <a:endCxn id="109" idx="1"/>
          </p:cNvCxnSpPr>
          <p:nvPr/>
        </p:nvCxnSpPr>
        <p:spPr>
          <a:xfrm>
            <a:off x="2778940" y="5105922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endCxn id="108" idx="1"/>
          </p:cNvCxnSpPr>
          <p:nvPr/>
        </p:nvCxnSpPr>
        <p:spPr>
          <a:xfrm>
            <a:off x="2778940" y="4764361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>
            <a:endCxn id="107" idx="1"/>
          </p:cNvCxnSpPr>
          <p:nvPr/>
        </p:nvCxnSpPr>
        <p:spPr>
          <a:xfrm>
            <a:off x="2778940" y="4468826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nyíllal 94"/>
          <p:cNvCxnSpPr>
            <a:endCxn id="106" idx="1"/>
          </p:cNvCxnSpPr>
          <p:nvPr/>
        </p:nvCxnSpPr>
        <p:spPr>
          <a:xfrm>
            <a:off x="2778940" y="4165214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endCxn id="105" idx="1"/>
          </p:cNvCxnSpPr>
          <p:nvPr/>
        </p:nvCxnSpPr>
        <p:spPr>
          <a:xfrm>
            <a:off x="2778940" y="386113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>
            <a:endCxn id="104" idx="1"/>
          </p:cNvCxnSpPr>
          <p:nvPr/>
        </p:nvCxnSpPr>
        <p:spPr>
          <a:xfrm>
            <a:off x="2778940" y="3567088"/>
            <a:ext cx="15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>
            <a:endCxn id="103" idx="1"/>
          </p:cNvCxnSpPr>
          <p:nvPr/>
        </p:nvCxnSpPr>
        <p:spPr>
          <a:xfrm>
            <a:off x="2777682" y="3241596"/>
            <a:ext cx="1544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/>
          <p:cNvCxnSpPr>
            <a:endCxn id="102" idx="1"/>
          </p:cNvCxnSpPr>
          <p:nvPr/>
        </p:nvCxnSpPr>
        <p:spPr>
          <a:xfrm>
            <a:off x="2778940" y="2927957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nyíllal 120"/>
          <p:cNvCxnSpPr>
            <a:endCxn id="101" idx="1"/>
          </p:cNvCxnSpPr>
          <p:nvPr/>
        </p:nvCxnSpPr>
        <p:spPr>
          <a:xfrm>
            <a:off x="2778940" y="2596737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endCxn id="81" idx="1"/>
          </p:cNvCxnSpPr>
          <p:nvPr/>
        </p:nvCxnSpPr>
        <p:spPr>
          <a:xfrm>
            <a:off x="2771800" y="2295988"/>
            <a:ext cx="1511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Lekerekített téglalap 157"/>
          <p:cNvSpPr/>
          <p:nvPr/>
        </p:nvSpPr>
        <p:spPr>
          <a:xfrm>
            <a:off x="2915816" y="5627179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Opt</a:t>
            </a:r>
            <a:r>
              <a:rPr lang="hu-HU" sz="1200" dirty="0" smtClean="0">
                <a:solidFill>
                  <a:schemeClr val="tx1"/>
                </a:solidFill>
              </a:rPr>
              <a:t> FEV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59" name="Lekerekített téglalap 158"/>
          <p:cNvSpPr/>
          <p:nvPr/>
        </p:nvSpPr>
        <p:spPr>
          <a:xfrm>
            <a:off x="2932165" y="1864698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Kémia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64" name="Lekerekített téglalap 163"/>
          <p:cNvSpPr/>
          <p:nvPr/>
        </p:nvSpPr>
        <p:spPr>
          <a:xfrm>
            <a:off x="3851920" y="2014774"/>
            <a:ext cx="864096" cy="1658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Felszíni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66" name="Lekerekített téglalap 165"/>
          <p:cNvSpPr/>
          <p:nvPr/>
        </p:nvSpPr>
        <p:spPr>
          <a:xfrm>
            <a:off x="3851920" y="224521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Felszín </a:t>
            </a:r>
            <a:r>
              <a:rPr lang="hu-HU" sz="1100" dirty="0" err="1" smtClean="0">
                <a:solidFill>
                  <a:schemeClr val="tx1"/>
                </a:solidFill>
              </a:rPr>
              <a:t>al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31" name="Egyenes összekötő nyíllal 130"/>
          <p:cNvCxnSpPr>
            <a:stCxn id="81" idx="3"/>
            <a:endCxn id="164" idx="1"/>
          </p:cNvCxnSpPr>
          <p:nvPr/>
        </p:nvCxnSpPr>
        <p:spPr>
          <a:xfrm flipV="1">
            <a:off x="3652070" y="2097683"/>
            <a:ext cx="199850" cy="198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nyíllal 134"/>
          <p:cNvCxnSpPr>
            <a:stCxn id="81" idx="3"/>
            <a:endCxn id="166" idx="1"/>
          </p:cNvCxnSpPr>
          <p:nvPr/>
        </p:nvCxnSpPr>
        <p:spPr>
          <a:xfrm>
            <a:off x="3652070" y="2295988"/>
            <a:ext cx="199850" cy="3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Lekerekített téglalap 176"/>
          <p:cNvSpPr/>
          <p:nvPr/>
        </p:nvSpPr>
        <p:spPr>
          <a:xfrm>
            <a:off x="3844415" y="2600245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78" name="Lekerekített téglalap 177"/>
          <p:cNvSpPr/>
          <p:nvPr/>
        </p:nvSpPr>
        <p:spPr>
          <a:xfrm>
            <a:off x="3841291" y="2807429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Lebegő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79" name="Lekerekített téglalap 178"/>
          <p:cNvSpPr/>
          <p:nvPr/>
        </p:nvSpPr>
        <p:spPr>
          <a:xfrm>
            <a:off x="3844415" y="299544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Üledék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80" name="Lekerekített téglalap 179"/>
          <p:cNvSpPr/>
          <p:nvPr/>
        </p:nvSpPr>
        <p:spPr>
          <a:xfrm>
            <a:off x="3841291" y="3194159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Bióta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37" name="Egyenes összekötő nyíllal 136"/>
          <p:cNvCxnSpPr>
            <a:stCxn id="102" idx="3"/>
            <a:endCxn id="177" idx="1"/>
          </p:cNvCxnSpPr>
          <p:nvPr/>
        </p:nvCxnSpPr>
        <p:spPr>
          <a:xfrm flipV="1">
            <a:off x="3652070" y="2683329"/>
            <a:ext cx="192345" cy="24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02" idx="3"/>
            <a:endCxn id="178" idx="1"/>
          </p:cNvCxnSpPr>
          <p:nvPr/>
        </p:nvCxnSpPr>
        <p:spPr>
          <a:xfrm flipV="1">
            <a:off x="3652070" y="2890513"/>
            <a:ext cx="189221" cy="37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nyíllal 140"/>
          <p:cNvCxnSpPr>
            <a:stCxn id="102" idx="3"/>
            <a:endCxn id="179" idx="1"/>
          </p:cNvCxnSpPr>
          <p:nvPr/>
        </p:nvCxnSpPr>
        <p:spPr>
          <a:xfrm>
            <a:off x="3652070" y="2927957"/>
            <a:ext cx="192345" cy="150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nyíllal 142"/>
          <p:cNvCxnSpPr>
            <a:stCxn id="102" idx="3"/>
            <a:endCxn id="180" idx="1"/>
          </p:cNvCxnSpPr>
          <p:nvPr/>
        </p:nvCxnSpPr>
        <p:spPr>
          <a:xfrm>
            <a:off x="3652070" y="2927957"/>
            <a:ext cx="189221" cy="349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Lekerekített téglalap 188"/>
          <p:cNvSpPr/>
          <p:nvPr/>
        </p:nvSpPr>
        <p:spPr>
          <a:xfrm>
            <a:off x="4747821" y="3449717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Tr</a:t>
            </a:r>
            <a:r>
              <a:rPr lang="hu-HU" sz="1100" dirty="0" smtClean="0">
                <a:solidFill>
                  <a:schemeClr val="tx1"/>
                </a:solidFill>
              </a:rPr>
              <a:t>. modell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90" name="Lekerekített téglalap 189"/>
          <p:cNvSpPr/>
          <p:nvPr/>
        </p:nvSpPr>
        <p:spPr>
          <a:xfrm>
            <a:off x="4747821" y="366265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Módszert.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91" name="Lekerekített téglalap 190"/>
          <p:cNvSpPr/>
          <p:nvPr/>
        </p:nvSpPr>
        <p:spPr>
          <a:xfrm>
            <a:off x="4747821" y="3869913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Mérések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45" name="Egyenes összekötő 144"/>
          <p:cNvCxnSpPr>
            <a:stCxn id="104" idx="3"/>
          </p:cNvCxnSpPr>
          <p:nvPr/>
        </p:nvCxnSpPr>
        <p:spPr>
          <a:xfrm flipV="1">
            <a:off x="3661279" y="3449717"/>
            <a:ext cx="90716" cy="117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gyenes összekötő 147"/>
          <p:cNvCxnSpPr/>
          <p:nvPr/>
        </p:nvCxnSpPr>
        <p:spPr>
          <a:xfrm>
            <a:off x="3751995" y="3451692"/>
            <a:ext cx="892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gyenes összekötő 149"/>
          <p:cNvCxnSpPr/>
          <p:nvPr/>
        </p:nvCxnSpPr>
        <p:spPr>
          <a:xfrm>
            <a:off x="4644008" y="3451692"/>
            <a:ext cx="0" cy="50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gyenes összekötő nyíllal 151"/>
          <p:cNvCxnSpPr>
            <a:endCxn id="191" idx="1"/>
          </p:cNvCxnSpPr>
          <p:nvPr/>
        </p:nvCxnSpPr>
        <p:spPr>
          <a:xfrm>
            <a:off x="4644008" y="3952997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nyíllal 153"/>
          <p:cNvCxnSpPr>
            <a:endCxn id="190" idx="1"/>
          </p:cNvCxnSpPr>
          <p:nvPr/>
        </p:nvCxnSpPr>
        <p:spPr>
          <a:xfrm>
            <a:off x="4644008" y="3745740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nyíllal 155"/>
          <p:cNvCxnSpPr>
            <a:endCxn id="189" idx="1"/>
          </p:cNvCxnSpPr>
          <p:nvPr/>
        </p:nvCxnSpPr>
        <p:spPr>
          <a:xfrm>
            <a:off x="4644008" y="3532801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Lekerekített téglalap 204"/>
          <p:cNvSpPr/>
          <p:nvPr/>
        </p:nvSpPr>
        <p:spPr>
          <a:xfrm>
            <a:off x="5287881" y="4090573"/>
            <a:ext cx="648072" cy="17942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Kőzett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6" name="Lekerekített téglalap 205"/>
          <p:cNvSpPr/>
          <p:nvPr/>
        </p:nvSpPr>
        <p:spPr>
          <a:xfrm>
            <a:off x="4705387" y="4084297"/>
            <a:ext cx="567680" cy="17942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Geok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60" name="Egyenes összekötő nyíllal 159"/>
          <p:cNvCxnSpPr>
            <a:endCxn id="206" idx="0"/>
          </p:cNvCxnSpPr>
          <p:nvPr/>
        </p:nvCxnSpPr>
        <p:spPr>
          <a:xfrm>
            <a:off x="4989227" y="4036081"/>
            <a:ext cx="0" cy="48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nyíllal 161"/>
          <p:cNvCxnSpPr/>
          <p:nvPr/>
        </p:nvCxnSpPr>
        <p:spPr>
          <a:xfrm>
            <a:off x="5436096" y="4077072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Lekerekített téglalap 210"/>
          <p:cNvSpPr/>
          <p:nvPr/>
        </p:nvSpPr>
        <p:spPr>
          <a:xfrm>
            <a:off x="3808391" y="3532801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Mérések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12" name="Lekerekített téglalap 211"/>
          <p:cNvSpPr/>
          <p:nvPr/>
        </p:nvSpPr>
        <p:spPr>
          <a:xfrm>
            <a:off x="3817859" y="3796613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Fajl</a:t>
            </a:r>
            <a:r>
              <a:rPr lang="hu-HU" sz="1100" dirty="0" smtClean="0">
                <a:solidFill>
                  <a:schemeClr val="tx1"/>
                </a:solidFill>
              </a:rPr>
              <a:t>. meg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67" name="Egyenes összekötő nyíllal 166"/>
          <p:cNvCxnSpPr>
            <a:stCxn id="105" idx="3"/>
            <a:endCxn id="211" idx="1"/>
          </p:cNvCxnSpPr>
          <p:nvPr/>
        </p:nvCxnSpPr>
        <p:spPr>
          <a:xfrm flipV="1">
            <a:off x="3652070" y="3615885"/>
            <a:ext cx="156321" cy="245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nyíllal 168"/>
          <p:cNvCxnSpPr>
            <a:stCxn id="105" idx="3"/>
            <a:endCxn id="212" idx="1"/>
          </p:cNvCxnSpPr>
          <p:nvPr/>
        </p:nvCxnSpPr>
        <p:spPr>
          <a:xfrm>
            <a:off x="3652070" y="3861136"/>
            <a:ext cx="165789" cy="18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zögletes összekötő 181"/>
          <p:cNvCxnSpPr/>
          <p:nvPr/>
        </p:nvCxnSpPr>
        <p:spPr>
          <a:xfrm rot="16200000" flipH="1">
            <a:off x="5595726" y="3962171"/>
            <a:ext cx="137576" cy="119227"/>
          </a:xfrm>
          <a:prstGeom prst="bentConnector3">
            <a:avLst>
              <a:gd name="adj1" fmla="val -135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Lekerekített téglalap 227"/>
          <p:cNvSpPr/>
          <p:nvPr/>
        </p:nvSpPr>
        <p:spPr>
          <a:xfrm>
            <a:off x="3807782" y="4024261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Belter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fajl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29" name="Lekerekített téglalap 228"/>
          <p:cNvSpPr/>
          <p:nvPr/>
        </p:nvSpPr>
        <p:spPr>
          <a:xfrm>
            <a:off x="3806622" y="4249647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Anyagf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0" name="Lekerekített téglalap 229"/>
          <p:cNvSpPr/>
          <p:nvPr/>
        </p:nvSpPr>
        <p:spPr>
          <a:xfrm>
            <a:off x="3813628" y="446600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EL </a:t>
            </a:r>
            <a:r>
              <a:rPr lang="hu-HU" sz="1100" dirty="0" err="1" smtClean="0">
                <a:solidFill>
                  <a:schemeClr val="tx1"/>
                </a:solidFill>
              </a:rPr>
              <a:t>metod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1" name="Lekerekített téglalap 230"/>
          <p:cNvSpPr/>
          <p:nvPr/>
        </p:nvSpPr>
        <p:spPr>
          <a:xfrm>
            <a:off x="3817859" y="4681277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KZ mérés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2" name="Lekerekített téglalap 231"/>
          <p:cNvSpPr/>
          <p:nvPr/>
        </p:nvSpPr>
        <p:spPr>
          <a:xfrm>
            <a:off x="3817859" y="490744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KZ </a:t>
            </a:r>
            <a:r>
              <a:rPr lang="hu-HU" sz="1100" dirty="0" err="1" smtClean="0">
                <a:solidFill>
                  <a:schemeClr val="tx1"/>
                </a:solidFill>
              </a:rPr>
              <a:t>metod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24" name="Egyenes összekötő nyíllal 223"/>
          <p:cNvCxnSpPr>
            <a:stCxn id="106" idx="3"/>
            <a:endCxn id="228" idx="1"/>
          </p:cNvCxnSpPr>
          <p:nvPr/>
        </p:nvCxnSpPr>
        <p:spPr>
          <a:xfrm flipV="1">
            <a:off x="3644930" y="4107345"/>
            <a:ext cx="162852" cy="57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gyenes összekötő nyíllal 225"/>
          <p:cNvCxnSpPr>
            <a:stCxn id="106" idx="3"/>
            <a:endCxn id="229" idx="1"/>
          </p:cNvCxnSpPr>
          <p:nvPr/>
        </p:nvCxnSpPr>
        <p:spPr>
          <a:xfrm>
            <a:off x="3644930" y="4165214"/>
            <a:ext cx="161692" cy="167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/>
          <p:cNvCxnSpPr>
            <a:stCxn id="106" idx="3"/>
            <a:endCxn id="230" idx="1"/>
          </p:cNvCxnSpPr>
          <p:nvPr/>
        </p:nvCxnSpPr>
        <p:spPr>
          <a:xfrm>
            <a:off x="3644930" y="4165214"/>
            <a:ext cx="168698" cy="383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/>
          <p:cNvCxnSpPr>
            <a:stCxn id="106" idx="3"/>
            <a:endCxn id="231" idx="1"/>
          </p:cNvCxnSpPr>
          <p:nvPr/>
        </p:nvCxnSpPr>
        <p:spPr>
          <a:xfrm>
            <a:off x="3644930" y="4165214"/>
            <a:ext cx="172929" cy="599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/>
          <p:cNvCxnSpPr>
            <a:stCxn id="106" idx="3"/>
            <a:endCxn id="232" idx="1"/>
          </p:cNvCxnSpPr>
          <p:nvPr/>
        </p:nvCxnSpPr>
        <p:spPr>
          <a:xfrm>
            <a:off x="3644930" y="4165214"/>
            <a:ext cx="172929" cy="825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Lekerekített téglalap 242"/>
          <p:cNvSpPr/>
          <p:nvPr/>
        </p:nvSpPr>
        <p:spPr>
          <a:xfrm>
            <a:off x="1660225" y="4467594"/>
            <a:ext cx="97551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Víz+</a:t>
            </a:r>
            <a:r>
              <a:rPr lang="hu-HU" sz="1100" dirty="0" err="1" smtClean="0">
                <a:solidFill>
                  <a:schemeClr val="tx1"/>
                </a:solidFill>
              </a:rPr>
              <a:t>bióta</a:t>
            </a:r>
            <a:r>
              <a:rPr lang="hu-HU" sz="1100" dirty="0" smtClean="0">
                <a:solidFill>
                  <a:schemeClr val="tx1"/>
                </a:solidFill>
              </a:rPr>
              <a:t>+ül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44" name="Lekerekített téglalap 243"/>
          <p:cNvSpPr/>
          <p:nvPr/>
        </p:nvSpPr>
        <p:spPr>
          <a:xfrm>
            <a:off x="1660225" y="4280610"/>
            <a:ext cx="959607" cy="16030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VA+RBSP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40" name="Egyenes összekötő nyíllal 239"/>
          <p:cNvCxnSpPr>
            <a:stCxn id="107" idx="1"/>
            <a:endCxn id="244" idx="3"/>
          </p:cNvCxnSpPr>
          <p:nvPr/>
        </p:nvCxnSpPr>
        <p:spPr>
          <a:xfrm flipH="1" flipV="1">
            <a:off x="2619832" y="4360765"/>
            <a:ext cx="295984" cy="108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nyíllal 241"/>
          <p:cNvCxnSpPr>
            <a:stCxn id="107" idx="1"/>
            <a:endCxn id="243" idx="3"/>
          </p:cNvCxnSpPr>
          <p:nvPr/>
        </p:nvCxnSpPr>
        <p:spPr>
          <a:xfrm flipH="1">
            <a:off x="2635736" y="4468826"/>
            <a:ext cx="280080" cy="8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Lekerekített téglalap 248"/>
          <p:cNvSpPr/>
          <p:nvPr/>
        </p:nvSpPr>
        <p:spPr>
          <a:xfrm>
            <a:off x="1663653" y="4669618"/>
            <a:ext cx="97551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3 féle </a:t>
            </a:r>
            <a:r>
              <a:rPr lang="hu-HU" sz="1100" dirty="0" err="1" smtClean="0">
                <a:solidFill>
                  <a:schemeClr val="tx1"/>
                </a:solidFill>
              </a:rPr>
              <a:t>mv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50" name="Lekerekített téglalap 249"/>
          <p:cNvSpPr/>
          <p:nvPr/>
        </p:nvSpPr>
        <p:spPr>
          <a:xfrm>
            <a:off x="1741653" y="4860454"/>
            <a:ext cx="814124" cy="3608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V-K </a:t>
            </a:r>
            <a:r>
              <a:rPr lang="hu-HU" sz="1100" dirty="0" err="1" smtClean="0">
                <a:solidFill>
                  <a:schemeClr val="tx1"/>
                </a:solidFill>
              </a:rPr>
              <a:t>kh</a:t>
            </a:r>
            <a:r>
              <a:rPr lang="hu-HU" sz="1100" dirty="0" smtClean="0">
                <a:solidFill>
                  <a:schemeClr val="tx1"/>
                </a:solidFill>
              </a:rPr>
              <a:t> modell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48" name="Egyenes összekötő nyíllal 247"/>
          <p:cNvCxnSpPr>
            <a:stCxn id="108" idx="1"/>
            <a:endCxn id="249" idx="3"/>
          </p:cNvCxnSpPr>
          <p:nvPr/>
        </p:nvCxnSpPr>
        <p:spPr>
          <a:xfrm flipH="1" flipV="1">
            <a:off x="2639164" y="4752702"/>
            <a:ext cx="283792" cy="1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gyenes összekötő nyíllal 252"/>
          <p:cNvCxnSpPr>
            <a:stCxn id="108" idx="1"/>
            <a:endCxn id="250" idx="3"/>
          </p:cNvCxnSpPr>
          <p:nvPr/>
        </p:nvCxnSpPr>
        <p:spPr>
          <a:xfrm flipH="1">
            <a:off x="2555777" y="4764361"/>
            <a:ext cx="367179" cy="27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Lekerekített téglalap 262"/>
          <p:cNvSpPr/>
          <p:nvPr/>
        </p:nvSpPr>
        <p:spPr>
          <a:xfrm>
            <a:off x="3825041" y="530383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Izotóp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4" name="Lekerekített téglalap 263"/>
          <p:cNvSpPr/>
          <p:nvPr/>
        </p:nvSpPr>
        <p:spPr>
          <a:xfrm>
            <a:off x="3808391" y="5517705"/>
            <a:ext cx="76975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Gáz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5" name="Lekerekített téglalap 264"/>
          <p:cNvSpPr/>
          <p:nvPr/>
        </p:nvSpPr>
        <p:spPr>
          <a:xfrm>
            <a:off x="3821471" y="5740640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6" name="Lekerekített téglalap 265"/>
          <p:cNvSpPr/>
          <p:nvPr/>
        </p:nvSpPr>
        <p:spPr>
          <a:xfrm>
            <a:off x="3856409" y="6688018"/>
            <a:ext cx="839505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Elm</a:t>
            </a:r>
            <a:r>
              <a:rPr lang="hu-HU" sz="1100" dirty="0" smtClean="0">
                <a:solidFill>
                  <a:schemeClr val="tx1"/>
                </a:solidFill>
              </a:rPr>
              <a:t> mérés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7" name="Lekerekített téglalap 266"/>
          <p:cNvSpPr/>
          <p:nvPr/>
        </p:nvSpPr>
        <p:spPr>
          <a:xfrm>
            <a:off x="3856408" y="6428728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HU </a:t>
            </a:r>
            <a:r>
              <a:rPr lang="hu-HU" sz="1100" dirty="0" err="1" smtClean="0">
                <a:solidFill>
                  <a:schemeClr val="tx1"/>
                </a:solidFill>
              </a:rPr>
              <a:t>jogsz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96" name="Egyenes összekötő nyíllal 195"/>
          <p:cNvCxnSpPr>
            <a:stCxn id="113" idx="3"/>
            <a:endCxn id="263" idx="1"/>
          </p:cNvCxnSpPr>
          <p:nvPr/>
        </p:nvCxnSpPr>
        <p:spPr>
          <a:xfrm flipV="1">
            <a:off x="3637790" y="5386916"/>
            <a:ext cx="187251" cy="660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nyíllal 197"/>
          <p:cNvCxnSpPr>
            <a:stCxn id="113" idx="3"/>
            <a:endCxn id="264" idx="1"/>
          </p:cNvCxnSpPr>
          <p:nvPr/>
        </p:nvCxnSpPr>
        <p:spPr>
          <a:xfrm flipV="1">
            <a:off x="3637790" y="5600789"/>
            <a:ext cx="170601" cy="446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gyenes összekötő nyíllal 199"/>
          <p:cNvCxnSpPr>
            <a:stCxn id="113" idx="3"/>
            <a:endCxn id="265" idx="1"/>
          </p:cNvCxnSpPr>
          <p:nvPr/>
        </p:nvCxnSpPr>
        <p:spPr>
          <a:xfrm flipV="1">
            <a:off x="3637790" y="5823724"/>
            <a:ext cx="183681" cy="223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Lekerekített téglalap 273"/>
          <p:cNvSpPr/>
          <p:nvPr/>
        </p:nvSpPr>
        <p:spPr>
          <a:xfrm>
            <a:off x="3851920" y="6176083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 </a:t>
            </a:r>
            <a:r>
              <a:rPr lang="hu-HU" sz="1100" dirty="0" err="1" smtClean="0">
                <a:solidFill>
                  <a:schemeClr val="tx1"/>
                </a:solidFill>
              </a:rPr>
              <a:t>jogsz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75" name="Lekerekített téglalap 274"/>
          <p:cNvSpPr/>
          <p:nvPr/>
        </p:nvSpPr>
        <p:spPr>
          <a:xfrm>
            <a:off x="4734901" y="4446888"/>
            <a:ext cx="1465314" cy="4041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A jó vízgazdálkodást segítő </a:t>
            </a:r>
            <a:r>
              <a:rPr lang="hu-HU" sz="1100" dirty="0" err="1" smtClean="0">
                <a:solidFill>
                  <a:schemeClr val="tx1"/>
                </a:solidFill>
              </a:rPr>
              <a:t>ök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vizsg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76" name="Lekerekített téglalap 275"/>
          <p:cNvSpPr/>
          <p:nvPr/>
        </p:nvSpPr>
        <p:spPr>
          <a:xfrm>
            <a:off x="6622627" y="3043353"/>
            <a:ext cx="864096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Képzés+QA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77" name="Lekerekített téglalap 276"/>
          <p:cNvSpPr/>
          <p:nvPr/>
        </p:nvSpPr>
        <p:spPr>
          <a:xfrm>
            <a:off x="4884820" y="2054862"/>
            <a:ext cx="1656550" cy="3565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 adatszolgáltatás és </a:t>
            </a:r>
            <a:r>
              <a:rPr lang="hu-HU" sz="1100" dirty="0" err="1" smtClean="0">
                <a:solidFill>
                  <a:schemeClr val="tx1"/>
                </a:solidFill>
              </a:rPr>
              <a:t>interkalibráció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78" name="Lekerekített téglalap 277"/>
          <p:cNvSpPr/>
          <p:nvPr/>
        </p:nvSpPr>
        <p:spPr>
          <a:xfrm>
            <a:off x="7532244" y="2353138"/>
            <a:ext cx="1559022" cy="2343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Módsz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fejl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kieg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02" name="Egyenes összekötő nyíllal 201"/>
          <p:cNvCxnSpPr>
            <a:stCxn id="82" idx="3"/>
            <a:endCxn id="278" idx="1"/>
          </p:cNvCxnSpPr>
          <p:nvPr/>
        </p:nvCxnSpPr>
        <p:spPr>
          <a:xfrm>
            <a:off x="6541370" y="1818958"/>
            <a:ext cx="990874" cy="65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Lekerekített téglalap 280"/>
          <p:cNvSpPr/>
          <p:nvPr/>
        </p:nvSpPr>
        <p:spPr>
          <a:xfrm>
            <a:off x="7737144" y="268332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Rossz </a:t>
            </a:r>
            <a:r>
              <a:rPr lang="hu-HU" sz="1100" dirty="0" err="1" smtClean="0">
                <a:solidFill>
                  <a:schemeClr val="tx1"/>
                </a:solidFill>
              </a:rPr>
              <a:t>bes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val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2" name="Lekerekített téglalap 281"/>
          <p:cNvSpPr/>
          <p:nvPr/>
        </p:nvSpPr>
        <p:spPr>
          <a:xfrm>
            <a:off x="7730981" y="294508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Szikes módszer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3" name="Lekerekített téglalap 282"/>
          <p:cNvSpPr/>
          <p:nvPr/>
        </p:nvSpPr>
        <p:spPr>
          <a:xfrm>
            <a:off x="7730981" y="322172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Hal mf - </a:t>
            </a:r>
            <a:r>
              <a:rPr lang="hu-HU" sz="1100" dirty="0" err="1" smtClean="0">
                <a:solidFill>
                  <a:schemeClr val="tx1"/>
                </a:solidFill>
              </a:rPr>
              <a:t>hymo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4" name="Lekerekített téglalap 283"/>
          <p:cNvSpPr/>
          <p:nvPr/>
        </p:nvSpPr>
        <p:spPr>
          <a:xfrm>
            <a:off x="7730981" y="3495438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FB mf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5" name="Lekerekített téglalap 284"/>
          <p:cNvSpPr/>
          <p:nvPr/>
        </p:nvSpPr>
        <p:spPr>
          <a:xfrm>
            <a:off x="7738242" y="377030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MZB mf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6" name="Lekerekített téglalap 285"/>
          <p:cNvSpPr/>
          <p:nvPr/>
        </p:nvSpPr>
        <p:spPr>
          <a:xfrm>
            <a:off x="7738242" y="4026140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MF </a:t>
            </a:r>
            <a:r>
              <a:rPr lang="hu-HU" sz="1100" dirty="0" err="1" smtClean="0">
                <a:solidFill>
                  <a:schemeClr val="tx1"/>
                </a:solidFill>
              </a:rPr>
              <a:t>mf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hegyv</a:t>
            </a:r>
            <a:r>
              <a:rPr lang="hu-HU" sz="1100" dirty="0" smtClean="0">
                <a:solidFill>
                  <a:schemeClr val="tx1"/>
                </a:solidFill>
              </a:rPr>
              <a:t>+tár.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7" name="Lekerekített téglalap 286"/>
          <p:cNvSpPr/>
          <p:nvPr/>
        </p:nvSpPr>
        <p:spPr>
          <a:xfrm>
            <a:off x="7738242" y="4314384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smtClean="0">
                <a:solidFill>
                  <a:schemeClr val="tx1"/>
                </a:solidFill>
              </a:rPr>
              <a:t>MF mf</a:t>
            </a:r>
            <a:r>
              <a:rPr lang="hu-HU" sz="1100" dirty="0" smtClean="0">
                <a:solidFill>
                  <a:schemeClr val="tx1"/>
                </a:solidFill>
              </a:rPr>
              <a:t> specifikusság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8" name="Lekerekített téglalap 287"/>
          <p:cNvSpPr/>
          <p:nvPr/>
        </p:nvSpPr>
        <p:spPr>
          <a:xfrm>
            <a:off x="7737144" y="4559028"/>
            <a:ext cx="1378986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Duna </a:t>
            </a:r>
            <a:r>
              <a:rPr lang="hu-HU" sz="1100" dirty="0" err="1" smtClean="0">
                <a:solidFill>
                  <a:schemeClr val="tx1"/>
                </a:solidFill>
              </a:rPr>
              <a:t>repr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tip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0" name="Lekerekített téglalap 289"/>
          <p:cNvSpPr/>
          <p:nvPr/>
        </p:nvSpPr>
        <p:spPr>
          <a:xfrm>
            <a:off x="7728994" y="5085052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Tavak </a:t>
            </a:r>
            <a:r>
              <a:rPr lang="hu-HU" sz="1100" dirty="0" err="1" smtClean="0">
                <a:solidFill>
                  <a:schemeClr val="tx1"/>
                </a:solidFill>
              </a:rPr>
              <a:t>heterogen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1" name="Lekerekített téglalap 290"/>
          <p:cNvSpPr/>
          <p:nvPr/>
        </p:nvSpPr>
        <p:spPr>
          <a:xfrm>
            <a:off x="7728994" y="532359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Balaton </a:t>
            </a:r>
            <a:r>
              <a:rPr lang="hu-HU" sz="1100" dirty="0" err="1" smtClean="0">
                <a:solidFill>
                  <a:schemeClr val="tx1"/>
                </a:solidFill>
              </a:rPr>
              <a:t>öko</a:t>
            </a:r>
            <a:r>
              <a:rPr lang="hu-HU" sz="1100" dirty="0" smtClean="0">
                <a:solidFill>
                  <a:schemeClr val="tx1"/>
                </a:solidFill>
              </a:rPr>
              <a:t> és hal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2" name="Lekerekített téglalap 291"/>
          <p:cNvSpPr/>
          <p:nvPr/>
        </p:nvSpPr>
        <p:spPr>
          <a:xfrm>
            <a:off x="7728994" y="5586378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Adathiányos </a:t>
            </a:r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51" name="Lekerekített téglalap 150"/>
          <p:cNvSpPr/>
          <p:nvPr/>
        </p:nvSpPr>
        <p:spPr>
          <a:xfrm>
            <a:off x="7742561" y="482711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Domb és sík </a:t>
            </a:r>
            <a:r>
              <a:rPr lang="hu-HU" sz="1100" dirty="0" err="1" smtClean="0">
                <a:solidFill>
                  <a:schemeClr val="tx1"/>
                </a:solidFill>
              </a:rPr>
              <a:t>rep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7640474" y="2594433"/>
            <a:ext cx="0" cy="308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>
            <a:endCxn id="281" idx="1"/>
          </p:cNvCxnSpPr>
          <p:nvPr/>
        </p:nvCxnSpPr>
        <p:spPr>
          <a:xfrm>
            <a:off x="7665136" y="2773339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endCxn id="282" idx="1"/>
          </p:cNvCxnSpPr>
          <p:nvPr/>
        </p:nvCxnSpPr>
        <p:spPr>
          <a:xfrm>
            <a:off x="7640474" y="3035099"/>
            <a:ext cx="905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283" idx="1"/>
          </p:cNvCxnSpPr>
          <p:nvPr/>
        </p:nvCxnSpPr>
        <p:spPr>
          <a:xfrm>
            <a:off x="7640474" y="3301688"/>
            <a:ext cx="90507" cy="10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7640474" y="3585448"/>
            <a:ext cx="102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gyenes összekötő nyíllal 226"/>
          <p:cNvCxnSpPr>
            <a:endCxn id="285" idx="1"/>
          </p:cNvCxnSpPr>
          <p:nvPr/>
        </p:nvCxnSpPr>
        <p:spPr>
          <a:xfrm flipV="1">
            <a:off x="7640474" y="3860315"/>
            <a:ext cx="97768" cy="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gyenes összekötő nyíllal 244"/>
          <p:cNvCxnSpPr>
            <a:endCxn id="286" idx="1"/>
          </p:cNvCxnSpPr>
          <p:nvPr/>
        </p:nvCxnSpPr>
        <p:spPr>
          <a:xfrm flipV="1">
            <a:off x="7640474" y="4116150"/>
            <a:ext cx="97768" cy="11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gyenes összekötő nyíllal 246"/>
          <p:cNvCxnSpPr>
            <a:endCxn id="287" idx="1"/>
          </p:cNvCxnSpPr>
          <p:nvPr/>
        </p:nvCxnSpPr>
        <p:spPr>
          <a:xfrm>
            <a:off x="7640474" y="4404394"/>
            <a:ext cx="977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nyíllal 251"/>
          <p:cNvCxnSpPr>
            <a:endCxn id="288" idx="1"/>
          </p:cNvCxnSpPr>
          <p:nvPr/>
        </p:nvCxnSpPr>
        <p:spPr>
          <a:xfrm>
            <a:off x="7640474" y="4631176"/>
            <a:ext cx="96670" cy="17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gyenes összekötő nyíllal 254"/>
          <p:cNvCxnSpPr>
            <a:endCxn id="151" idx="1"/>
          </p:cNvCxnSpPr>
          <p:nvPr/>
        </p:nvCxnSpPr>
        <p:spPr>
          <a:xfrm>
            <a:off x="7640474" y="4917129"/>
            <a:ext cx="102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endCxn id="290" idx="1"/>
          </p:cNvCxnSpPr>
          <p:nvPr/>
        </p:nvCxnSpPr>
        <p:spPr>
          <a:xfrm flipV="1">
            <a:off x="7640474" y="5175062"/>
            <a:ext cx="88520" cy="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endCxn id="291" idx="1"/>
          </p:cNvCxnSpPr>
          <p:nvPr/>
        </p:nvCxnSpPr>
        <p:spPr>
          <a:xfrm>
            <a:off x="7640474" y="5413609"/>
            <a:ext cx="8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endCxn id="292" idx="1"/>
          </p:cNvCxnSpPr>
          <p:nvPr/>
        </p:nvCxnSpPr>
        <p:spPr>
          <a:xfrm>
            <a:off x="7640474" y="5676388"/>
            <a:ext cx="8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114" idx="3"/>
            <a:endCxn id="274" idx="1"/>
          </p:cNvCxnSpPr>
          <p:nvPr/>
        </p:nvCxnSpPr>
        <p:spPr>
          <a:xfrm flipV="1">
            <a:off x="3637790" y="6259167"/>
            <a:ext cx="214130" cy="133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114" idx="3"/>
            <a:endCxn id="267" idx="1"/>
          </p:cNvCxnSpPr>
          <p:nvPr/>
        </p:nvCxnSpPr>
        <p:spPr>
          <a:xfrm>
            <a:off x="3637790" y="6392527"/>
            <a:ext cx="218618" cy="119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115" idx="3"/>
            <a:endCxn id="266" idx="1"/>
          </p:cNvCxnSpPr>
          <p:nvPr/>
        </p:nvCxnSpPr>
        <p:spPr>
          <a:xfrm>
            <a:off x="3637790" y="6719617"/>
            <a:ext cx="218619" cy="5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2" idx="2"/>
            <a:endCxn id="82" idx="2"/>
          </p:cNvCxnSpPr>
          <p:nvPr/>
        </p:nvCxnSpPr>
        <p:spPr>
          <a:xfrm>
            <a:off x="6181330" y="19343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>
            <a:stCxn id="82" idx="2"/>
            <a:endCxn id="277" idx="0"/>
          </p:cNvCxnSpPr>
          <p:nvPr/>
        </p:nvCxnSpPr>
        <p:spPr>
          <a:xfrm flipH="1">
            <a:off x="5713095" y="1934354"/>
            <a:ext cx="468235" cy="120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82" idx="3"/>
            <a:endCxn id="276" idx="0"/>
          </p:cNvCxnSpPr>
          <p:nvPr/>
        </p:nvCxnSpPr>
        <p:spPr>
          <a:xfrm>
            <a:off x="6541370" y="1818958"/>
            <a:ext cx="513305" cy="1224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Lekerekített téglalap 198"/>
          <p:cNvSpPr/>
          <p:nvPr/>
        </p:nvSpPr>
        <p:spPr>
          <a:xfrm>
            <a:off x="5093089" y="2586393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Tó+folyó </a:t>
            </a:r>
            <a:r>
              <a:rPr lang="hu-HU" sz="1100" dirty="0" err="1" smtClean="0">
                <a:solidFill>
                  <a:schemeClr val="tx1"/>
                </a:solidFill>
              </a:rPr>
              <a:t>ik</a:t>
            </a:r>
            <a:r>
              <a:rPr lang="hu-HU" sz="1100" dirty="0" smtClean="0">
                <a:solidFill>
                  <a:schemeClr val="tx1"/>
                </a:solidFill>
              </a:rPr>
              <a:t>+</a:t>
            </a:r>
            <a:r>
              <a:rPr lang="hu-HU" sz="1100" dirty="0" err="1" smtClean="0">
                <a:solidFill>
                  <a:schemeClr val="tx1"/>
                </a:solidFill>
              </a:rPr>
              <a:t>ökopot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1" name="Lekerekített téglalap 200"/>
          <p:cNvSpPr/>
          <p:nvPr/>
        </p:nvSpPr>
        <p:spPr>
          <a:xfrm>
            <a:off x="5096760" y="2826664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FB FP MF jel tavas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3" name="Lekerekített téglalap 202"/>
          <p:cNvSpPr/>
          <p:nvPr/>
        </p:nvSpPr>
        <p:spPr>
          <a:xfrm>
            <a:off x="5103291" y="3061576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EU+HU </a:t>
            </a:r>
            <a:r>
              <a:rPr lang="hu-HU" sz="1100" dirty="0" err="1" smtClean="0">
                <a:solidFill>
                  <a:schemeClr val="tx1"/>
                </a:solidFill>
              </a:rPr>
              <a:t>adatszolg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57" name="Egyenes összekötő 256"/>
          <p:cNvCxnSpPr/>
          <p:nvPr/>
        </p:nvCxnSpPr>
        <p:spPr>
          <a:xfrm>
            <a:off x="4989227" y="2431155"/>
            <a:ext cx="0" cy="720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gyenes összekötő nyíllal 259"/>
          <p:cNvCxnSpPr>
            <a:endCxn id="203" idx="1"/>
          </p:cNvCxnSpPr>
          <p:nvPr/>
        </p:nvCxnSpPr>
        <p:spPr>
          <a:xfrm>
            <a:off x="4989227" y="3151586"/>
            <a:ext cx="114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nyíllal 261"/>
          <p:cNvCxnSpPr>
            <a:endCxn id="201" idx="1"/>
          </p:cNvCxnSpPr>
          <p:nvPr/>
        </p:nvCxnSpPr>
        <p:spPr>
          <a:xfrm>
            <a:off x="4989227" y="2909235"/>
            <a:ext cx="107533" cy="7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gyenes összekötő nyíllal 268"/>
          <p:cNvCxnSpPr>
            <a:endCxn id="199" idx="1"/>
          </p:cNvCxnSpPr>
          <p:nvPr/>
        </p:nvCxnSpPr>
        <p:spPr>
          <a:xfrm>
            <a:off x="4989227" y="2676403"/>
            <a:ext cx="103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Lekerekített téglalap 212"/>
          <p:cNvSpPr/>
          <p:nvPr/>
        </p:nvSpPr>
        <p:spPr>
          <a:xfrm>
            <a:off x="5969260" y="334569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Tax</a:t>
            </a:r>
            <a:r>
              <a:rPr lang="hu-HU" sz="1100" dirty="0" smtClean="0">
                <a:solidFill>
                  <a:schemeClr val="tx1"/>
                </a:solidFill>
              </a:rPr>
              <a:t> képzés 4 BQE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14" name="Lekerekített téglalap 213"/>
          <p:cNvSpPr/>
          <p:nvPr/>
        </p:nvSpPr>
        <p:spPr>
          <a:xfrm>
            <a:off x="5969260" y="3567166"/>
            <a:ext cx="1368152" cy="51219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r>
              <a:rPr lang="hu-HU" sz="1100" dirty="0" smtClean="0">
                <a:solidFill>
                  <a:schemeClr val="tx1"/>
                </a:solidFill>
              </a:rPr>
              <a:t> adat QA eljárásrend (</a:t>
            </a:r>
            <a:r>
              <a:rPr lang="hu-HU" sz="1100" dirty="0" err="1" smtClean="0">
                <a:solidFill>
                  <a:schemeClr val="tx1"/>
                </a:solidFill>
              </a:rPr>
              <a:t>tax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info</a:t>
            </a:r>
            <a:r>
              <a:rPr lang="hu-HU" sz="1100" dirty="0" smtClean="0">
                <a:solidFill>
                  <a:schemeClr val="tx1"/>
                </a:solidFill>
              </a:rPr>
              <a:t>)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73" name="Egyenes összekötő 272"/>
          <p:cNvCxnSpPr/>
          <p:nvPr/>
        </p:nvCxnSpPr>
        <p:spPr>
          <a:xfrm>
            <a:off x="7452320" y="3277243"/>
            <a:ext cx="0" cy="54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gyenes összekötő nyíllal 279"/>
          <p:cNvCxnSpPr>
            <a:endCxn id="214" idx="3"/>
          </p:cNvCxnSpPr>
          <p:nvPr/>
        </p:nvCxnSpPr>
        <p:spPr>
          <a:xfrm flipH="1">
            <a:off x="7337412" y="3817705"/>
            <a:ext cx="114908" cy="5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>
            <a:endCxn id="213" idx="3"/>
          </p:cNvCxnSpPr>
          <p:nvPr/>
        </p:nvCxnSpPr>
        <p:spPr>
          <a:xfrm flipH="1">
            <a:off x="7337412" y="3435705"/>
            <a:ext cx="1149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 flipH="1">
            <a:off x="4816320" y="1934354"/>
            <a:ext cx="1004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>
            <a:off x="4816320" y="1934354"/>
            <a:ext cx="0" cy="1411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>
            <a:off x="4816320" y="3345695"/>
            <a:ext cx="1004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Egyenes összekötő 296"/>
          <p:cNvCxnSpPr/>
          <p:nvPr/>
        </p:nvCxnSpPr>
        <p:spPr>
          <a:xfrm>
            <a:off x="5821290" y="3345695"/>
            <a:ext cx="0" cy="617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Egyenes összekötő 298"/>
          <p:cNvCxnSpPr/>
          <p:nvPr/>
        </p:nvCxnSpPr>
        <p:spPr>
          <a:xfrm>
            <a:off x="5821290" y="3962781"/>
            <a:ext cx="262878" cy="23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Egyenes összekötő nyíllal 300"/>
          <p:cNvCxnSpPr/>
          <p:nvPr/>
        </p:nvCxnSpPr>
        <p:spPr>
          <a:xfrm>
            <a:off x="6084168" y="4180284"/>
            <a:ext cx="0" cy="25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Lekerekített téglalap 302"/>
          <p:cNvSpPr/>
          <p:nvPr/>
        </p:nvSpPr>
        <p:spPr>
          <a:xfrm>
            <a:off x="6341982" y="4542810"/>
            <a:ext cx="1225999" cy="6623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Aszimm</a:t>
            </a:r>
            <a:r>
              <a:rPr lang="hu-HU" sz="1100" dirty="0" smtClean="0">
                <a:solidFill>
                  <a:schemeClr val="tx1"/>
                </a:solidFill>
              </a:rPr>
              <a:t> kotrás, kereszt műt, </a:t>
            </a:r>
            <a:r>
              <a:rPr lang="hu-HU" sz="1100" dirty="0" err="1" smtClean="0">
                <a:solidFill>
                  <a:schemeClr val="tx1"/>
                </a:solidFill>
              </a:rPr>
              <a:t>barrier</a:t>
            </a:r>
            <a:r>
              <a:rPr lang="hu-HU" sz="1100" dirty="0" smtClean="0">
                <a:solidFill>
                  <a:schemeClr val="tx1"/>
                </a:solidFill>
              </a:rPr>
              <a:t> bontás, hallépcső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4" name="Lekerekített téglalap 303"/>
          <p:cNvSpPr/>
          <p:nvPr/>
        </p:nvSpPr>
        <p:spPr>
          <a:xfrm>
            <a:off x="4813178" y="4966627"/>
            <a:ext cx="1368152" cy="3688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Urbanizáció és medermorf hat hal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5" name="Lekerekített téglalap 304"/>
          <p:cNvSpPr/>
          <p:nvPr/>
        </p:nvSpPr>
        <p:spPr>
          <a:xfrm>
            <a:off x="4813178" y="5424685"/>
            <a:ext cx="1368152" cy="38004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Ökol</a:t>
            </a:r>
            <a:r>
              <a:rPr lang="hu-HU" sz="1100" dirty="0" smtClean="0">
                <a:solidFill>
                  <a:schemeClr val="tx1"/>
                </a:solidFill>
              </a:rPr>
              <a:t> vízigény és kiszáradás hat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6" name="Lekerekített téglalap 305"/>
          <p:cNvSpPr/>
          <p:nvPr/>
        </p:nvSpPr>
        <p:spPr>
          <a:xfrm>
            <a:off x="4832063" y="5940955"/>
            <a:ext cx="1349267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Termálterhelés hat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7" name="Lekerekített téglalap 306"/>
          <p:cNvSpPr/>
          <p:nvPr/>
        </p:nvSpPr>
        <p:spPr>
          <a:xfrm>
            <a:off x="4828392" y="6242742"/>
            <a:ext cx="1352938" cy="19612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Paleolimnológia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8" name="Lekerekített téglalap 307"/>
          <p:cNvSpPr/>
          <p:nvPr/>
        </p:nvSpPr>
        <p:spPr>
          <a:xfrm>
            <a:off x="6329111" y="6030965"/>
            <a:ext cx="1238870" cy="42355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Trofitás</a:t>
            </a:r>
            <a:r>
              <a:rPr lang="hu-HU" sz="1100" dirty="0" smtClean="0">
                <a:solidFill>
                  <a:schemeClr val="tx1"/>
                </a:solidFill>
              </a:rPr>
              <a:t> skála és </a:t>
            </a:r>
          </a:p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VKI minősítés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311" name="Egyenes összekötő nyíllal 310"/>
          <p:cNvCxnSpPr>
            <a:stCxn id="275" idx="3"/>
          </p:cNvCxnSpPr>
          <p:nvPr/>
        </p:nvCxnSpPr>
        <p:spPr>
          <a:xfrm>
            <a:off x="6200215" y="4648965"/>
            <a:ext cx="141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Lekerekített téglalap 312"/>
          <p:cNvSpPr/>
          <p:nvPr/>
        </p:nvSpPr>
        <p:spPr>
          <a:xfrm>
            <a:off x="6341982" y="5325799"/>
            <a:ext cx="1225999" cy="57781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Diffúz </a:t>
            </a:r>
            <a:r>
              <a:rPr lang="hu-HU" sz="1100" dirty="0" err="1" smtClean="0">
                <a:solidFill>
                  <a:schemeClr val="tx1"/>
                </a:solidFill>
              </a:rPr>
              <a:t>terh</a:t>
            </a:r>
            <a:r>
              <a:rPr lang="hu-HU" sz="1100" dirty="0" smtClean="0">
                <a:solidFill>
                  <a:schemeClr val="tx1"/>
                </a:solidFill>
              </a:rPr>
              <a:t> hat és </a:t>
            </a:r>
            <a:r>
              <a:rPr lang="hu-HU" sz="1100" dirty="0" err="1" smtClean="0">
                <a:solidFill>
                  <a:schemeClr val="tx1"/>
                </a:solidFill>
              </a:rPr>
              <a:t>litoraális</a:t>
            </a:r>
            <a:r>
              <a:rPr lang="hu-HU" sz="1100" dirty="0" smtClean="0">
                <a:solidFill>
                  <a:schemeClr val="tx1"/>
                </a:solidFill>
              </a:rPr>
              <a:t> növényzet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316" name="Egyenes összekötő 315"/>
          <p:cNvCxnSpPr/>
          <p:nvPr/>
        </p:nvCxnSpPr>
        <p:spPr>
          <a:xfrm>
            <a:off x="4734901" y="4847445"/>
            <a:ext cx="12920" cy="1494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Egyenes összekötő nyíllal 317"/>
          <p:cNvCxnSpPr>
            <a:endCxn id="304" idx="1"/>
          </p:cNvCxnSpPr>
          <p:nvPr/>
        </p:nvCxnSpPr>
        <p:spPr>
          <a:xfrm>
            <a:off x="4741361" y="5151050"/>
            <a:ext cx="7181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nyíllal 95"/>
          <p:cNvCxnSpPr>
            <a:endCxn id="305" idx="1"/>
          </p:cNvCxnSpPr>
          <p:nvPr/>
        </p:nvCxnSpPr>
        <p:spPr>
          <a:xfrm>
            <a:off x="4741361" y="5614706"/>
            <a:ext cx="718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99"/>
          <p:cNvCxnSpPr>
            <a:endCxn id="306" idx="1"/>
          </p:cNvCxnSpPr>
          <p:nvPr/>
        </p:nvCxnSpPr>
        <p:spPr>
          <a:xfrm>
            <a:off x="4741361" y="6030965"/>
            <a:ext cx="907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/>
          <p:cNvCxnSpPr>
            <a:endCxn id="307" idx="1"/>
          </p:cNvCxnSpPr>
          <p:nvPr/>
        </p:nvCxnSpPr>
        <p:spPr>
          <a:xfrm flipV="1">
            <a:off x="4741361" y="6340804"/>
            <a:ext cx="87031" cy="1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119"/>
          <p:cNvCxnSpPr/>
          <p:nvPr/>
        </p:nvCxnSpPr>
        <p:spPr>
          <a:xfrm>
            <a:off x="6271099" y="4632170"/>
            <a:ext cx="0" cy="161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Egyenes összekötő nyíllal 1029"/>
          <p:cNvCxnSpPr>
            <a:endCxn id="313" idx="1"/>
          </p:cNvCxnSpPr>
          <p:nvPr/>
        </p:nvCxnSpPr>
        <p:spPr>
          <a:xfrm>
            <a:off x="6271098" y="5614706"/>
            <a:ext cx="708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gyenes összekötő nyíllal 1031"/>
          <p:cNvCxnSpPr>
            <a:endCxn id="308" idx="1"/>
          </p:cNvCxnSpPr>
          <p:nvPr/>
        </p:nvCxnSpPr>
        <p:spPr>
          <a:xfrm>
            <a:off x="6271099" y="6242742"/>
            <a:ext cx="58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zis 2"/>
          <p:cNvSpPr/>
          <p:nvPr/>
        </p:nvSpPr>
        <p:spPr>
          <a:xfrm>
            <a:off x="7394866" y="1268760"/>
            <a:ext cx="1696400" cy="93610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4" name="Ellipszis 203"/>
          <p:cNvSpPr/>
          <p:nvPr/>
        </p:nvSpPr>
        <p:spPr>
          <a:xfrm>
            <a:off x="323528" y="1078670"/>
            <a:ext cx="1696400" cy="93610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164189" y="2104650"/>
            <a:ext cx="1504846" cy="448271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3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105" y="407812"/>
            <a:ext cx="8229600" cy="1143000"/>
          </a:xfrm>
        </p:spPr>
        <p:txBody>
          <a:bodyPr/>
          <a:lstStyle/>
          <a:p>
            <a:r>
              <a:rPr lang="hu-HU" u="sng" dirty="0" smtClean="0"/>
              <a:t>A projekt</a:t>
            </a:r>
            <a:endParaRPr lang="hu-HU" u="sng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884368" y="1574314"/>
            <a:ext cx="720080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827584" y="1493303"/>
            <a:ext cx="720080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VM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1547664" y="1268760"/>
            <a:ext cx="1872208" cy="224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endCxn id="9" idx="1"/>
          </p:cNvCxnSpPr>
          <p:nvPr/>
        </p:nvCxnSpPr>
        <p:spPr>
          <a:xfrm>
            <a:off x="5724128" y="1268760"/>
            <a:ext cx="2160240" cy="485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251520" y="2204864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Eszköz-akkr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323528" y="5938052"/>
            <a:ext cx="1224136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VMÁ-k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23528" y="5289980"/>
            <a:ext cx="1224136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HYMO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251520" y="4077072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Biol</a:t>
            </a:r>
            <a:r>
              <a:rPr lang="hu-HU" dirty="0" smtClean="0">
                <a:solidFill>
                  <a:schemeClr val="tx1"/>
                </a:solidFill>
              </a:rPr>
              <a:t> + kém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251520" y="2852936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Kútfúrás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747042" y="1903766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Labor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1747042" y="2204864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Mve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1747042" y="250586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MVCS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24" name="Szögletes összekötő 23"/>
          <p:cNvCxnSpPr>
            <a:stCxn id="11" idx="1"/>
            <a:endCxn id="16" idx="1"/>
          </p:cNvCxnSpPr>
          <p:nvPr/>
        </p:nvCxnSpPr>
        <p:spPr>
          <a:xfrm rot="10800000" flipV="1">
            <a:off x="251520" y="1673322"/>
            <a:ext cx="576064" cy="711561"/>
          </a:xfrm>
          <a:prstGeom prst="bentConnector3">
            <a:avLst>
              <a:gd name="adj1" fmla="val 1396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zögletes összekötő 25"/>
          <p:cNvCxnSpPr>
            <a:stCxn id="11" idx="1"/>
            <a:endCxn id="20" idx="1"/>
          </p:cNvCxnSpPr>
          <p:nvPr/>
        </p:nvCxnSpPr>
        <p:spPr>
          <a:xfrm rot="10800000" flipV="1">
            <a:off x="251520" y="1673322"/>
            <a:ext cx="576064" cy="1359633"/>
          </a:xfrm>
          <a:prstGeom prst="bentConnector3">
            <a:avLst>
              <a:gd name="adj1" fmla="val 1396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zögletes összekötő 27"/>
          <p:cNvCxnSpPr>
            <a:endCxn id="17" idx="1"/>
          </p:cNvCxnSpPr>
          <p:nvPr/>
        </p:nvCxnSpPr>
        <p:spPr>
          <a:xfrm rot="5400000">
            <a:off x="-1712828" y="3590439"/>
            <a:ext cx="4563989" cy="491276"/>
          </a:xfrm>
          <a:prstGeom prst="bentConnector4">
            <a:avLst>
              <a:gd name="adj1" fmla="val -753"/>
              <a:gd name="adj2" fmla="val 1610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5400000">
            <a:off x="-754423" y="2700768"/>
            <a:ext cx="2575169" cy="563284"/>
          </a:xfrm>
          <a:prstGeom prst="bentConnector4">
            <a:avLst>
              <a:gd name="adj1" fmla="val -737"/>
              <a:gd name="adj2" fmla="val 1405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>
            <a:endCxn id="18" idx="1"/>
          </p:cNvCxnSpPr>
          <p:nvPr/>
        </p:nvCxnSpPr>
        <p:spPr>
          <a:xfrm rot="5400000">
            <a:off x="-1503233" y="3344840"/>
            <a:ext cx="3951921" cy="298398"/>
          </a:xfrm>
          <a:prstGeom prst="bentConnector4">
            <a:avLst>
              <a:gd name="adj1" fmla="val 239"/>
              <a:gd name="adj2" fmla="val 2005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kerekített téglalap 48"/>
          <p:cNvSpPr/>
          <p:nvPr/>
        </p:nvSpPr>
        <p:spPr>
          <a:xfrm>
            <a:off x="954954" y="335699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Felúj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236806" y="335699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Új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1042" name="Egyenes összekötő nyíllal 1041"/>
          <p:cNvCxnSpPr>
            <a:endCxn id="21" idx="1"/>
          </p:cNvCxnSpPr>
          <p:nvPr/>
        </p:nvCxnSpPr>
        <p:spPr>
          <a:xfrm flipV="1">
            <a:off x="1547664" y="2019162"/>
            <a:ext cx="199378" cy="185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Egyenes összekötő nyíllal 1043"/>
          <p:cNvCxnSpPr>
            <a:stCxn id="16" idx="3"/>
            <a:endCxn id="22" idx="1"/>
          </p:cNvCxnSpPr>
          <p:nvPr/>
        </p:nvCxnSpPr>
        <p:spPr>
          <a:xfrm flipV="1">
            <a:off x="1547664" y="2320260"/>
            <a:ext cx="199378" cy="6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Egyenes összekötő nyíllal 1045"/>
          <p:cNvCxnSpPr>
            <a:endCxn id="23" idx="1"/>
          </p:cNvCxnSpPr>
          <p:nvPr/>
        </p:nvCxnSpPr>
        <p:spPr>
          <a:xfrm>
            <a:off x="1547664" y="2564904"/>
            <a:ext cx="199378" cy="56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Egyenes összekötő nyíllal 1047"/>
          <p:cNvCxnSpPr>
            <a:endCxn id="50" idx="0"/>
          </p:cNvCxnSpPr>
          <p:nvPr/>
        </p:nvCxnSpPr>
        <p:spPr>
          <a:xfrm flipH="1">
            <a:off x="533161" y="3212976"/>
            <a:ext cx="639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Egyenes összekötő nyíllal 1049"/>
          <p:cNvCxnSpPr>
            <a:endCxn id="49" idx="0"/>
          </p:cNvCxnSpPr>
          <p:nvPr/>
        </p:nvCxnSpPr>
        <p:spPr>
          <a:xfrm>
            <a:off x="1251309" y="32129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ekerekített téglalap 60"/>
          <p:cNvSpPr/>
          <p:nvPr/>
        </p:nvSpPr>
        <p:spPr>
          <a:xfrm>
            <a:off x="1747041" y="5882059"/>
            <a:ext cx="808735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Csenger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2" name="Lekerekített téglalap 61"/>
          <p:cNvSpPr/>
          <p:nvPr/>
        </p:nvSpPr>
        <p:spPr>
          <a:xfrm>
            <a:off x="1741652" y="6511812"/>
            <a:ext cx="814123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Hernsz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3" name="Lekerekített téglalap 62"/>
          <p:cNvSpPr/>
          <p:nvPr/>
        </p:nvSpPr>
        <p:spPr>
          <a:xfrm>
            <a:off x="1747042" y="6182696"/>
            <a:ext cx="80873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Pocsaj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1053" name="Egyenes összekötő nyíllal 1052"/>
          <p:cNvCxnSpPr/>
          <p:nvPr/>
        </p:nvCxnSpPr>
        <p:spPr>
          <a:xfrm>
            <a:off x="1547664" y="6298092"/>
            <a:ext cx="193988" cy="289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Egyenes összekötő nyíllal 1054"/>
          <p:cNvCxnSpPr>
            <a:stCxn id="17" idx="3"/>
            <a:endCxn id="63" idx="1"/>
          </p:cNvCxnSpPr>
          <p:nvPr/>
        </p:nvCxnSpPr>
        <p:spPr>
          <a:xfrm>
            <a:off x="1547664" y="6118072"/>
            <a:ext cx="19937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61" idx="1"/>
          </p:cNvCxnSpPr>
          <p:nvPr/>
        </p:nvCxnSpPr>
        <p:spPr>
          <a:xfrm>
            <a:off x="1547664" y="5997455"/>
            <a:ext cx="199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ekerekített téglalap 70"/>
          <p:cNvSpPr/>
          <p:nvPr/>
        </p:nvSpPr>
        <p:spPr>
          <a:xfrm>
            <a:off x="1756885" y="5289980"/>
            <a:ext cx="654875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módsz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2" name="Lekerekített téglalap 71"/>
          <p:cNvSpPr/>
          <p:nvPr/>
        </p:nvSpPr>
        <p:spPr>
          <a:xfrm>
            <a:off x="1756885" y="5568477"/>
            <a:ext cx="65487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mérés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35" name="Egyenes összekötő nyíllal 34"/>
          <p:cNvCxnSpPr>
            <a:stCxn id="18" idx="3"/>
            <a:endCxn id="71" idx="1"/>
          </p:cNvCxnSpPr>
          <p:nvPr/>
        </p:nvCxnSpPr>
        <p:spPr>
          <a:xfrm flipV="1">
            <a:off x="1547664" y="5405376"/>
            <a:ext cx="209221" cy="6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18" idx="3"/>
            <a:endCxn id="72" idx="1"/>
          </p:cNvCxnSpPr>
          <p:nvPr/>
        </p:nvCxnSpPr>
        <p:spPr>
          <a:xfrm>
            <a:off x="1547664" y="5470000"/>
            <a:ext cx="209221" cy="213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kerekített téglalap 80"/>
          <p:cNvSpPr/>
          <p:nvPr/>
        </p:nvSpPr>
        <p:spPr>
          <a:xfrm>
            <a:off x="2922956" y="2180592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Kieg</a:t>
            </a:r>
            <a:r>
              <a:rPr lang="hu-HU" sz="1200" dirty="0" smtClean="0">
                <a:solidFill>
                  <a:schemeClr val="tx1"/>
                </a:solidFill>
              </a:rPr>
              <a:t> 4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2" name="Lekerekített téglalap 81"/>
          <p:cNvSpPr/>
          <p:nvPr/>
        </p:nvSpPr>
        <p:spPr>
          <a:xfrm>
            <a:off x="5821290" y="1703562"/>
            <a:ext cx="72008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Biológia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3" name="Szögletes összekötő 42"/>
          <p:cNvCxnSpPr/>
          <p:nvPr/>
        </p:nvCxnSpPr>
        <p:spPr>
          <a:xfrm flipV="1">
            <a:off x="1547664" y="1934354"/>
            <a:ext cx="1368152" cy="2288353"/>
          </a:xfrm>
          <a:prstGeom prst="bentConnector3">
            <a:avLst>
              <a:gd name="adj1" fmla="val 732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zögletes összekötő 45"/>
          <p:cNvCxnSpPr>
            <a:endCxn id="82" idx="1"/>
          </p:cNvCxnSpPr>
          <p:nvPr/>
        </p:nvCxnSpPr>
        <p:spPr>
          <a:xfrm>
            <a:off x="2555776" y="1754334"/>
            <a:ext cx="3265514" cy="646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2555776" y="1754334"/>
            <a:ext cx="0" cy="21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ekerekített téglalap 100"/>
          <p:cNvSpPr/>
          <p:nvPr/>
        </p:nvSpPr>
        <p:spPr>
          <a:xfrm>
            <a:off x="2922956" y="248134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KH h </a:t>
            </a:r>
            <a:r>
              <a:rPr lang="hu-HU" sz="1200" dirty="0" err="1" smtClean="0">
                <a:solidFill>
                  <a:schemeClr val="tx1"/>
                </a:solidFill>
              </a:rPr>
              <a:t>va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2" name="Lekerekített téglalap 101"/>
          <p:cNvSpPr/>
          <p:nvPr/>
        </p:nvSpPr>
        <p:spPr>
          <a:xfrm>
            <a:off x="2922956" y="281256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Va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</a:rPr>
              <a:t>mo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3" name="Lekerekített téglalap 102"/>
          <p:cNvSpPr/>
          <p:nvPr/>
        </p:nvSpPr>
        <p:spPr>
          <a:xfrm>
            <a:off x="2932165" y="312620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Bióta</a:t>
            </a:r>
            <a:r>
              <a:rPr lang="hu-HU" sz="1200" dirty="0" smtClean="0">
                <a:solidFill>
                  <a:schemeClr val="tx1"/>
                </a:solidFill>
              </a:rPr>
              <a:t> m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4" name="Lekerekített téglalap 103"/>
          <p:cNvSpPr/>
          <p:nvPr/>
        </p:nvSpPr>
        <p:spPr>
          <a:xfrm>
            <a:off x="2932165" y="3451692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Üledék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5" name="Lekerekített téglalap 104"/>
          <p:cNvSpPr/>
          <p:nvPr/>
        </p:nvSpPr>
        <p:spPr>
          <a:xfrm>
            <a:off x="2922956" y="374574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Szennyv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6" name="Lekerekített téglalap 105"/>
          <p:cNvSpPr/>
          <p:nvPr/>
        </p:nvSpPr>
        <p:spPr>
          <a:xfrm>
            <a:off x="2915816" y="4049818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EL + KZ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7" name="Lekerekített téglalap 106"/>
          <p:cNvSpPr/>
          <p:nvPr/>
        </p:nvSpPr>
        <p:spPr>
          <a:xfrm>
            <a:off x="2915816" y="435343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BLM EQ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8" name="Lekerekített téglalap 107"/>
          <p:cNvSpPr/>
          <p:nvPr/>
        </p:nvSpPr>
        <p:spPr>
          <a:xfrm>
            <a:off x="2922956" y="4648965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FA FE </a:t>
            </a:r>
            <a:r>
              <a:rPr lang="hu-HU" sz="1200" dirty="0" err="1" smtClean="0">
                <a:solidFill>
                  <a:schemeClr val="tx1"/>
                </a:solidFill>
              </a:rPr>
              <a:t>ia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9" name="Lekerekített téglalap 108"/>
          <p:cNvSpPr/>
          <p:nvPr/>
        </p:nvSpPr>
        <p:spPr>
          <a:xfrm>
            <a:off x="2915816" y="4990526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Légk</a:t>
            </a:r>
            <a:r>
              <a:rPr lang="hu-HU" sz="1200" dirty="0" smtClean="0">
                <a:solidFill>
                  <a:schemeClr val="tx1"/>
                </a:solidFill>
              </a:rPr>
              <a:t> ül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0" name="Lekerekített téglalap 109"/>
          <p:cNvSpPr/>
          <p:nvPr/>
        </p:nvSpPr>
        <p:spPr>
          <a:xfrm>
            <a:off x="2915816" y="5309289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Group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3" name="Lekerekített téglalap 112"/>
          <p:cNvSpPr/>
          <p:nvPr/>
        </p:nvSpPr>
        <p:spPr>
          <a:xfrm>
            <a:off x="2908676" y="5932077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Termál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4" name="Lekerekített téglalap 113"/>
          <p:cNvSpPr/>
          <p:nvPr/>
        </p:nvSpPr>
        <p:spPr>
          <a:xfrm>
            <a:off x="2908676" y="627713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Adatsz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5" name="Lekerekített téglalap 114"/>
          <p:cNvSpPr/>
          <p:nvPr/>
        </p:nvSpPr>
        <p:spPr>
          <a:xfrm>
            <a:off x="2908676" y="660422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Nem is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66" name="Egyenes összekötő 65"/>
          <p:cNvCxnSpPr/>
          <p:nvPr/>
        </p:nvCxnSpPr>
        <p:spPr>
          <a:xfrm flipH="1">
            <a:off x="2771800" y="2112013"/>
            <a:ext cx="7140" cy="4607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 flipV="1">
            <a:off x="2778940" y="2061591"/>
            <a:ext cx="129736" cy="50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>
            <a:endCxn id="115" idx="1"/>
          </p:cNvCxnSpPr>
          <p:nvPr/>
        </p:nvCxnSpPr>
        <p:spPr>
          <a:xfrm>
            <a:off x="2771800" y="6719617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>
            <a:endCxn id="114" idx="1"/>
          </p:cNvCxnSpPr>
          <p:nvPr/>
        </p:nvCxnSpPr>
        <p:spPr>
          <a:xfrm>
            <a:off x="2771800" y="6392527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>
            <a:endCxn id="113" idx="1"/>
          </p:cNvCxnSpPr>
          <p:nvPr/>
        </p:nvCxnSpPr>
        <p:spPr>
          <a:xfrm>
            <a:off x="2771800" y="6047473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nyíllal 82"/>
          <p:cNvCxnSpPr/>
          <p:nvPr/>
        </p:nvCxnSpPr>
        <p:spPr>
          <a:xfrm>
            <a:off x="2771800" y="5740640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>
            <a:off x="2778940" y="5740640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>
            <a:endCxn id="110" idx="1"/>
          </p:cNvCxnSpPr>
          <p:nvPr/>
        </p:nvCxnSpPr>
        <p:spPr>
          <a:xfrm>
            <a:off x="2778940" y="5424685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>
            <a:endCxn id="109" idx="1"/>
          </p:cNvCxnSpPr>
          <p:nvPr/>
        </p:nvCxnSpPr>
        <p:spPr>
          <a:xfrm>
            <a:off x="2778940" y="5105922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endCxn id="108" idx="1"/>
          </p:cNvCxnSpPr>
          <p:nvPr/>
        </p:nvCxnSpPr>
        <p:spPr>
          <a:xfrm>
            <a:off x="2778940" y="4764361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>
            <a:endCxn id="107" idx="1"/>
          </p:cNvCxnSpPr>
          <p:nvPr/>
        </p:nvCxnSpPr>
        <p:spPr>
          <a:xfrm>
            <a:off x="2778940" y="4468826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nyíllal 94"/>
          <p:cNvCxnSpPr>
            <a:endCxn id="106" idx="1"/>
          </p:cNvCxnSpPr>
          <p:nvPr/>
        </p:nvCxnSpPr>
        <p:spPr>
          <a:xfrm>
            <a:off x="2778940" y="4165214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endCxn id="105" idx="1"/>
          </p:cNvCxnSpPr>
          <p:nvPr/>
        </p:nvCxnSpPr>
        <p:spPr>
          <a:xfrm>
            <a:off x="2778940" y="386113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>
            <a:endCxn id="104" idx="1"/>
          </p:cNvCxnSpPr>
          <p:nvPr/>
        </p:nvCxnSpPr>
        <p:spPr>
          <a:xfrm>
            <a:off x="2778940" y="3567088"/>
            <a:ext cx="15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>
            <a:endCxn id="103" idx="1"/>
          </p:cNvCxnSpPr>
          <p:nvPr/>
        </p:nvCxnSpPr>
        <p:spPr>
          <a:xfrm>
            <a:off x="2777682" y="3241596"/>
            <a:ext cx="1544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/>
          <p:cNvCxnSpPr>
            <a:endCxn id="102" idx="1"/>
          </p:cNvCxnSpPr>
          <p:nvPr/>
        </p:nvCxnSpPr>
        <p:spPr>
          <a:xfrm>
            <a:off x="2778940" y="2927957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nyíllal 120"/>
          <p:cNvCxnSpPr>
            <a:endCxn id="101" idx="1"/>
          </p:cNvCxnSpPr>
          <p:nvPr/>
        </p:nvCxnSpPr>
        <p:spPr>
          <a:xfrm>
            <a:off x="2778940" y="2596737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endCxn id="81" idx="1"/>
          </p:cNvCxnSpPr>
          <p:nvPr/>
        </p:nvCxnSpPr>
        <p:spPr>
          <a:xfrm>
            <a:off x="2771800" y="2295988"/>
            <a:ext cx="1511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Lekerekített téglalap 157"/>
          <p:cNvSpPr/>
          <p:nvPr/>
        </p:nvSpPr>
        <p:spPr>
          <a:xfrm>
            <a:off x="2915816" y="5627179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Opt</a:t>
            </a:r>
            <a:r>
              <a:rPr lang="hu-HU" sz="1200" dirty="0" smtClean="0">
                <a:solidFill>
                  <a:schemeClr val="tx1"/>
                </a:solidFill>
              </a:rPr>
              <a:t> FEV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59" name="Lekerekített téglalap 158"/>
          <p:cNvSpPr/>
          <p:nvPr/>
        </p:nvSpPr>
        <p:spPr>
          <a:xfrm>
            <a:off x="2932165" y="1864698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Kémia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64" name="Lekerekített téglalap 163"/>
          <p:cNvSpPr/>
          <p:nvPr/>
        </p:nvSpPr>
        <p:spPr>
          <a:xfrm>
            <a:off x="3851920" y="2014774"/>
            <a:ext cx="864096" cy="1658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Felszíni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66" name="Lekerekített téglalap 165"/>
          <p:cNvSpPr/>
          <p:nvPr/>
        </p:nvSpPr>
        <p:spPr>
          <a:xfrm>
            <a:off x="3851920" y="224521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Felszín </a:t>
            </a:r>
            <a:r>
              <a:rPr lang="hu-HU" sz="1100" dirty="0" err="1" smtClean="0">
                <a:solidFill>
                  <a:schemeClr val="tx1"/>
                </a:solidFill>
              </a:rPr>
              <a:t>al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31" name="Egyenes összekötő nyíllal 130"/>
          <p:cNvCxnSpPr>
            <a:stCxn id="81" idx="3"/>
            <a:endCxn id="164" idx="1"/>
          </p:cNvCxnSpPr>
          <p:nvPr/>
        </p:nvCxnSpPr>
        <p:spPr>
          <a:xfrm flipV="1">
            <a:off x="3652070" y="2097683"/>
            <a:ext cx="199850" cy="198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nyíllal 134"/>
          <p:cNvCxnSpPr>
            <a:stCxn id="81" idx="3"/>
            <a:endCxn id="166" idx="1"/>
          </p:cNvCxnSpPr>
          <p:nvPr/>
        </p:nvCxnSpPr>
        <p:spPr>
          <a:xfrm>
            <a:off x="3652070" y="2295988"/>
            <a:ext cx="199850" cy="3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Lekerekített téglalap 176"/>
          <p:cNvSpPr/>
          <p:nvPr/>
        </p:nvSpPr>
        <p:spPr>
          <a:xfrm>
            <a:off x="3844415" y="2600245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78" name="Lekerekített téglalap 177"/>
          <p:cNvSpPr/>
          <p:nvPr/>
        </p:nvSpPr>
        <p:spPr>
          <a:xfrm>
            <a:off x="3841291" y="2807429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Lebegő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79" name="Lekerekített téglalap 178"/>
          <p:cNvSpPr/>
          <p:nvPr/>
        </p:nvSpPr>
        <p:spPr>
          <a:xfrm>
            <a:off x="3844415" y="299544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Üledék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80" name="Lekerekített téglalap 179"/>
          <p:cNvSpPr/>
          <p:nvPr/>
        </p:nvSpPr>
        <p:spPr>
          <a:xfrm>
            <a:off x="3841291" y="3194159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Bióta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37" name="Egyenes összekötő nyíllal 136"/>
          <p:cNvCxnSpPr>
            <a:stCxn id="102" idx="3"/>
            <a:endCxn id="177" idx="1"/>
          </p:cNvCxnSpPr>
          <p:nvPr/>
        </p:nvCxnSpPr>
        <p:spPr>
          <a:xfrm flipV="1">
            <a:off x="3652070" y="2683329"/>
            <a:ext cx="192345" cy="24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02" idx="3"/>
            <a:endCxn id="178" idx="1"/>
          </p:cNvCxnSpPr>
          <p:nvPr/>
        </p:nvCxnSpPr>
        <p:spPr>
          <a:xfrm flipV="1">
            <a:off x="3652070" y="2890513"/>
            <a:ext cx="189221" cy="37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nyíllal 140"/>
          <p:cNvCxnSpPr>
            <a:stCxn id="102" idx="3"/>
            <a:endCxn id="179" idx="1"/>
          </p:cNvCxnSpPr>
          <p:nvPr/>
        </p:nvCxnSpPr>
        <p:spPr>
          <a:xfrm>
            <a:off x="3652070" y="2927957"/>
            <a:ext cx="192345" cy="150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nyíllal 142"/>
          <p:cNvCxnSpPr>
            <a:stCxn id="102" idx="3"/>
            <a:endCxn id="180" idx="1"/>
          </p:cNvCxnSpPr>
          <p:nvPr/>
        </p:nvCxnSpPr>
        <p:spPr>
          <a:xfrm>
            <a:off x="3652070" y="2927957"/>
            <a:ext cx="189221" cy="349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Lekerekített téglalap 188"/>
          <p:cNvSpPr/>
          <p:nvPr/>
        </p:nvSpPr>
        <p:spPr>
          <a:xfrm>
            <a:off x="4747821" y="3449717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Tr</a:t>
            </a:r>
            <a:r>
              <a:rPr lang="hu-HU" sz="1100" dirty="0" smtClean="0">
                <a:solidFill>
                  <a:schemeClr val="tx1"/>
                </a:solidFill>
              </a:rPr>
              <a:t>. modell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90" name="Lekerekített téglalap 189"/>
          <p:cNvSpPr/>
          <p:nvPr/>
        </p:nvSpPr>
        <p:spPr>
          <a:xfrm>
            <a:off x="4747821" y="366265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Módszert.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91" name="Lekerekített téglalap 190"/>
          <p:cNvSpPr/>
          <p:nvPr/>
        </p:nvSpPr>
        <p:spPr>
          <a:xfrm>
            <a:off x="4747821" y="3869913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Mérések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45" name="Egyenes összekötő 144"/>
          <p:cNvCxnSpPr>
            <a:stCxn id="104" idx="3"/>
          </p:cNvCxnSpPr>
          <p:nvPr/>
        </p:nvCxnSpPr>
        <p:spPr>
          <a:xfrm flipV="1">
            <a:off x="3661279" y="3449717"/>
            <a:ext cx="90716" cy="117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gyenes összekötő 147"/>
          <p:cNvCxnSpPr/>
          <p:nvPr/>
        </p:nvCxnSpPr>
        <p:spPr>
          <a:xfrm>
            <a:off x="3751995" y="3451692"/>
            <a:ext cx="892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gyenes összekötő 149"/>
          <p:cNvCxnSpPr/>
          <p:nvPr/>
        </p:nvCxnSpPr>
        <p:spPr>
          <a:xfrm>
            <a:off x="4644008" y="3451692"/>
            <a:ext cx="0" cy="50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gyenes összekötő nyíllal 151"/>
          <p:cNvCxnSpPr>
            <a:endCxn id="191" idx="1"/>
          </p:cNvCxnSpPr>
          <p:nvPr/>
        </p:nvCxnSpPr>
        <p:spPr>
          <a:xfrm>
            <a:off x="4644008" y="3952997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nyíllal 153"/>
          <p:cNvCxnSpPr>
            <a:endCxn id="190" idx="1"/>
          </p:cNvCxnSpPr>
          <p:nvPr/>
        </p:nvCxnSpPr>
        <p:spPr>
          <a:xfrm>
            <a:off x="4644008" y="3745740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nyíllal 155"/>
          <p:cNvCxnSpPr>
            <a:endCxn id="189" idx="1"/>
          </p:cNvCxnSpPr>
          <p:nvPr/>
        </p:nvCxnSpPr>
        <p:spPr>
          <a:xfrm>
            <a:off x="4644008" y="3532801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Lekerekített téglalap 204"/>
          <p:cNvSpPr/>
          <p:nvPr/>
        </p:nvSpPr>
        <p:spPr>
          <a:xfrm>
            <a:off x="5287881" y="4090573"/>
            <a:ext cx="648072" cy="17942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Kőzett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6" name="Lekerekített téglalap 205"/>
          <p:cNvSpPr/>
          <p:nvPr/>
        </p:nvSpPr>
        <p:spPr>
          <a:xfrm>
            <a:off x="4705387" y="4084297"/>
            <a:ext cx="567680" cy="17942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Geok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60" name="Egyenes összekötő nyíllal 159"/>
          <p:cNvCxnSpPr>
            <a:endCxn id="206" idx="0"/>
          </p:cNvCxnSpPr>
          <p:nvPr/>
        </p:nvCxnSpPr>
        <p:spPr>
          <a:xfrm>
            <a:off x="4989227" y="4036081"/>
            <a:ext cx="0" cy="48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nyíllal 161"/>
          <p:cNvCxnSpPr/>
          <p:nvPr/>
        </p:nvCxnSpPr>
        <p:spPr>
          <a:xfrm>
            <a:off x="5436096" y="4077072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Lekerekített téglalap 210"/>
          <p:cNvSpPr/>
          <p:nvPr/>
        </p:nvSpPr>
        <p:spPr>
          <a:xfrm>
            <a:off x="3808391" y="3532801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Mérések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12" name="Lekerekített téglalap 211"/>
          <p:cNvSpPr/>
          <p:nvPr/>
        </p:nvSpPr>
        <p:spPr>
          <a:xfrm>
            <a:off x="3817859" y="3796613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Fajl</a:t>
            </a:r>
            <a:r>
              <a:rPr lang="hu-HU" sz="1100" dirty="0" smtClean="0">
                <a:solidFill>
                  <a:schemeClr val="tx1"/>
                </a:solidFill>
              </a:rPr>
              <a:t>. meg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67" name="Egyenes összekötő nyíllal 166"/>
          <p:cNvCxnSpPr>
            <a:stCxn id="105" idx="3"/>
            <a:endCxn id="211" idx="1"/>
          </p:cNvCxnSpPr>
          <p:nvPr/>
        </p:nvCxnSpPr>
        <p:spPr>
          <a:xfrm flipV="1">
            <a:off x="3652070" y="3615885"/>
            <a:ext cx="156321" cy="245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nyíllal 168"/>
          <p:cNvCxnSpPr>
            <a:stCxn id="105" idx="3"/>
            <a:endCxn id="212" idx="1"/>
          </p:cNvCxnSpPr>
          <p:nvPr/>
        </p:nvCxnSpPr>
        <p:spPr>
          <a:xfrm>
            <a:off x="3652070" y="3861136"/>
            <a:ext cx="165789" cy="18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zögletes összekötő 181"/>
          <p:cNvCxnSpPr/>
          <p:nvPr/>
        </p:nvCxnSpPr>
        <p:spPr>
          <a:xfrm rot="16200000" flipH="1">
            <a:off x="5595726" y="3962171"/>
            <a:ext cx="137576" cy="119227"/>
          </a:xfrm>
          <a:prstGeom prst="bentConnector3">
            <a:avLst>
              <a:gd name="adj1" fmla="val -135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Lekerekített téglalap 227"/>
          <p:cNvSpPr/>
          <p:nvPr/>
        </p:nvSpPr>
        <p:spPr>
          <a:xfrm>
            <a:off x="3807782" y="4024261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Belter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fajl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29" name="Lekerekített téglalap 228"/>
          <p:cNvSpPr/>
          <p:nvPr/>
        </p:nvSpPr>
        <p:spPr>
          <a:xfrm>
            <a:off x="3806622" y="4249647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Anyagf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0" name="Lekerekített téglalap 229"/>
          <p:cNvSpPr/>
          <p:nvPr/>
        </p:nvSpPr>
        <p:spPr>
          <a:xfrm>
            <a:off x="3813628" y="446600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EL </a:t>
            </a:r>
            <a:r>
              <a:rPr lang="hu-HU" sz="1100" dirty="0" err="1" smtClean="0">
                <a:solidFill>
                  <a:schemeClr val="tx1"/>
                </a:solidFill>
              </a:rPr>
              <a:t>metod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1" name="Lekerekített téglalap 230"/>
          <p:cNvSpPr/>
          <p:nvPr/>
        </p:nvSpPr>
        <p:spPr>
          <a:xfrm>
            <a:off x="3817859" y="4681277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KZ mérés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2" name="Lekerekített téglalap 231"/>
          <p:cNvSpPr/>
          <p:nvPr/>
        </p:nvSpPr>
        <p:spPr>
          <a:xfrm>
            <a:off x="3817859" y="490744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KZ </a:t>
            </a:r>
            <a:r>
              <a:rPr lang="hu-HU" sz="1100" dirty="0" err="1" smtClean="0">
                <a:solidFill>
                  <a:schemeClr val="tx1"/>
                </a:solidFill>
              </a:rPr>
              <a:t>metod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24" name="Egyenes összekötő nyíllal 223"/>
          <p:cNvCxnSpPr>
            <a:stCxn id="106" idx="3"/>
            <a:endCxn id="228" idx="1"/>
          </p:cNvCxnSpPr>
          <p:nvPr/>
        </p:nvCxnSpPr>
        <p:spPr>
          <a:xfrm flipV="1">
            <a:off x="3644930" y="4107345"/>
            <a:ext cx="162852" cy="57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gyenes összekötő nyíllal 225"/>
          <p:cNvCxnSpPr>
            <a:stCxn id="106" idx="3"/>
            <a:endCxn id="229" idx="1"/>
          </p:cNvCxnSpPr>
          <p:nvPr/>
        </p:nvCxnSpPr>
        <p:spPr>
          <a:xfrm>
            <a:off x="3644930" y="4165214"/>
            <a:ext cx="161692" cy="167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/>
          <p:cNvCxnSpPr>
            <a:stCxn id="106" idx="3"/>
            <a:endCxn id="230" idx="1"/>
          </p:cNvCxnSpPr>
          <p:nvPr/>
        </p:nvCxnSpPr>
        <p:spPr>
          <a:xfrm>
            <a:off x="3644930" y="4165214"/>
            <a:ext cx="168698" cy="383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/>
          <p:cNvCxnSpPr>
            <a:stCxn id="106" idx="3"/>
            <a:endCxn id="231" idx="1"/>
          </p:cNvCxnSpPr>
          <p:nvPr/>
        </p:nvCxnSpPr>
        <p:spPr>
          <a:xfrm>
            <a:off x="3644930" y="4165214"/>
            <a:ext cx="172929" cy="599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/>
          <p:cNvCxnSpPr>
            <a:stCxn id="106" idx="3"/>
            <a:endCxn id="232" idx="1"/>
          </p:cNvCxnSpPr>
          <p:nvPr/>
        </p:nvCxnSpPr>
        <p:spPr>
          <a:xfrm>
            <a:off x="3644930" y="4165214"/>
            <a:ext cx="172929" cy="825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Lekerekített téglalap 242"/>
          <p:cNvSpPr/>
          <p:nvPr/>
        </p:nvSpPr>
        <p:spPr>
          <a:xfrm>
            <a:off x="1660225" y="4467594"/>
            <a:ext cx="97551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Víz+</a:t>
            </a:r>
            <a:r>
              <a:rPr lang="hu-HU" sz="1100" dirty="0" err="1" smtClean="0">
                <a:solidFill>
                  <a:schemeClr val="tx1"/>
                </a:solidFill>
              </a:rPr>
              <a:t>bióta</a:t>
            </a:r>
            <a:r>
              <a:rPr lang="hu-HU" sz="1100" dirty="0" smtClean="0">
                <a:solidFill>
                  <a:schemeClr val="tx1"/>
                </a:solidFill>
              </a:rPr>
              <a:t>+ül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44" name="Lekerekített téglalap 243"/>
          <p:cNvSpPr/>
          <p:nvPr/>
        </p:nvSpPr>
        <p:spPr>
          <a:xfrm>
            <a:off x="1660225" y="4280610"/>
            <a:ext cx="959607" cy="16030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VA+RBSP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40" name="Egyenes összekötő nyíllal 239"/>
          <p:cNvCxnSpPr>
            <a:stCxn id="107" idx="1"/>
            <a:endCxn id="244" idx="3"/>
          </p:cNvCxnSpPr>
          <p:nvPr/>
        </p:nvCxnSpPr>
        <p:spPr>
          <a:xfrm flipH="1" flipV="1">
            <a:off x="2619832" y="4360765"/>
            <a:ext cx="295984" cy="108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nyíllal 241"/>
          <p:cNvCxnSpPr>
            <a:stCxn id="107" idx="1"/>
            <a:endCxn id="243" idx="3"/>
          </p:cNvCxnSpPr>
          <p:nvPr/>
        </p:nvCxnSpPr>
        <p:spPr>
          <a:xfrm flipH="1">
            <a:off x="2635736" y="4468826"/>
            <a:ext cx="280080" cy="8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Lekerekített téglalap 248"/>
          <p:cNvSpPr/>
          <p:nvPr/>
        </p:nvSpPr>
        <p:spPr>
          <a:xfrm>
            <a:off x="1663653" y="4669618"/>
            <a:ext cx="97551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3 féle </a:t>
            </a:r>
            <a:r>
              <a:rPr lang="hu-HU" sz="1100" dirty="0" err="1" smtClean="0">
                <a:solidFill>
                  <a:schemeClr val="tx1"/>
                </a:solidFill>
              </a:rPr>
              <a:t>mv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50" name="Lekerekített téglalap 249"/>
          <p:cNvSpPr/>
          <p:nvPr/>
        </p:nvSpPr>
        <p:spPr>
          <a:xfrm>
            <a:off x="1741653" y="4860454"/>
            <a:ext cx="814124" cy="3608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V-K </a:t>
            </a:r>
            <a:r>
              <a:rPr lang="hu-HU" sz="1100" dirty="0" err="1" smtClean="0">
                <a:solidFill>
                  <a:schemeClr val="tx1"/>
                </a:solidFill>
              </a:rPr>
              <a:t>kh</a:t>
            </a:r>
            <a:r>
              <a:rPr lang="hu-HU" sz="1100" dirty="0" smtClean="0">
                <a:solidFill>
                  <a:schemeClr val="tx1"/>
                </a:solidFill>
              </a:rPr>
              <a:t> modell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48" name="Egyenes összekötő nyíllal 247"/>
          <p:cNvCxnSpPr>
            <a:stCxn id="108" idx="1"/>
            <a:endCxn id="249" idx="3"/>
          </p:cNvCxnSpPr>
          <p:nvPr/>
        </p:nvCxnSpPr>
        <p:spPr>
          <a:xfrm flipH="1" flipV="1">
            <a:off x="2639164" y="4752702"/>
            <a:ext cx="283792" cy="1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gyenes összekötő nyíllal 252"/>
          <p:cNvCxnSpPr>
            <a:stCxn id="108" idx="1"/>
            <a:endCxn id="250" idx="3"/>
          </p:cNvCxnSpPr>
          <p:nvPr/>
        </p:nvCxnSpPr>
        <p:spPr>
          <a:xfrm flipH="1">
            <a:off x="2555777" y="4764361"/>
            <a:ext cx="367179" cy="27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Lekerekített téglalap 262"/>
          <p:cNvSpPr/>
          <p:nvPr/>
        </p:nvSpPr>
        <p:spPr>
          <a:xfrm>
            <a:off x="3825041" y="530383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Izotóp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4" name="Lekerekített téglalap 263"/>
          <p:cNvSpPr/>
          <p:nvPr/>
        </p:nvSpPr>
        <p:spPr>
          <a:xfrm>
            <a:off x="3808391" y="5517705"/>
            <a:ext cx="76975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Gáz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5" name="Lekerekített téglalap 264"/>
          <p:cNvSpPr/>
          <p:nvPr/>
        </p:nvSpPr>
        <p:spPr>
          <a:xfrm>
            <a:off x="3821471" y="5740640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6" name="Lekerekített téglalap 265"/>
          <p:cNvSpPr/>
          <p:nvPr/>
        </p:nvSpPr>
        <p:spPr>
          <a:xfrm>
            <a:off x="3856409" y="6688018"/>
            <a:ext cx="839505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Elm</a:t>
            </a:r>
            <a:r>
              <a:rPr lang="hu-HU" sz="1100" dirty="0" smtClean="0">
                <a:solidFill>
                  <a:schemeClr val="tx1"/>
                </a:solidFill>
              </a:rPr>
              <a:t> mérés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7" name="Lekerekített téglalap 266"/>
          <p:cNvSpPr/>
          <p:nvPr/>
        </p:nvSpPr>
        <p:spPr>
          <a:xfrm>
            <a:off x="3856408" y="6428728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HU </a:t>
            </a:r>
            <a:r>
              <a:rPr lang="hu-HU" sz="1100" dirty="0" err="1" smtClean="0">
                <a:solidFill>
                  <a:schemeClr val="tx1"/>
                </a:solidFill>
              </a:rPr>
              <a:t>jogsz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96" name="Egyenes összekötő nyíllal 195"/>
          <p:cNvCxnSpPr>
            <a:stCxn id="113" idx="3"/>
            <a:endCxn id="263" idx="1"/>
          </p:cNvCxnSpPr>
          <p:nvPr/>
        </p:nvCxnSpPr>
        <p:spPr>
          <a:xfrm flipV="1">
            <a:off x="3637790" y="5386916"/>
            <a:ext cx="187251" cy="660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nyíllal 197"/>
          <p:cNvCxnSpPr>
            <a:stCxn id="113" idx="3"/>
            <a:endCxn id="264" idx="1"/>
          </p:cNvCxnSpPr>
          <p:nvPr/>
        </p:nvCxnSpPr>
        <p:spPr>
          <a:xfrm flipV="1">
            <a:off x="3637790" y="5600789"/>
            <a:ext cx="170601" cy="446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gyenes összekötő nyíllal 199"/>
          <p:cNvCxnSpPr>
            <a:stCxn id="113" idx="3"/>
            <a:endCxn id="265" idx="1"/>
          </p:cNvCxnSpPr>
          <p:nvPr/>
        </p:nvCxnSpPr>
        <p:spPr>
          <a:xfrm flipV="1">
            <a:off x="3637790" y="5823724"/>
            <a:ext cx="183681" cy="223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Lekerekített téglalap 273"/>
          <p:cNvSpPr/>
          <p:nvPr/>
        </p:nvSpPr>
        <p:spPr>
          <a:xfrm>
            <a:off x="3851920" y="6176083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 </a:t>
            </a:r>
            <a:r>
              <a:rPr lang="hu-HU" sz="1100" dirty="0" err="1" smtClean="0">
                <a:solidFill>
                  <a:schemeClr val="tx1"/>
                </a:solidFill>
              </a:rPr>
              <a:t>jogsz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75" name="Lekerekített téglalap 274"/>
          <p:cNvSpPr/>
          <p:nvPr/>
        </p:nvSpPr>
        <p:spPr>
          <a:xfrm>
            <a:off x="4734901" y="4446888"/>
            <a:ext cx="1465314" cy="4041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A jó vízgazdálkodást segítő </a:t>
            </a:r>
            <a:r>
              <a:rPr lang="hu-HU" sz="1100" dirty="0" err="1" smtClean="0">
                <a:solidFill>
                  <a:schemeClr val="tx1"/>
                </a:solidFill>
              </a:rPr>
              <a:t>ök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vizsg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76" name="Lekerekített téglalap 275"/>
          <p:cNvSpPr/>
          <p:nvPr/>
        </p:nvSpPr>
        <p:spPr>
          <a:xfrm>
            <a:off x="6622627" y="3043353"/>
            <a:ext cx="864096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Képzés+QA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77" name="Lekerekített téglalap 276"/>
          <p:cNvSpPr/>
          <p:nvPr/>
        </p:nvSpPr>
        <p:spPr>
          <a:xfrm>
            <a:off x="4884820" y="2054862"/>
            <a:ext cx="1656550" cy="3565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 adatszolgáltatás és </a:t>
            </a:r>
            <a:r>
              <a:rPr lang="hu-HU" sz="1100" dirty="0" err="1" smtClean="0">
                <a:solidFill>
                  <a:schemeClr val="tx1"/>
                </a:solidFill>
              </a:rPr>
              <a:t>interkalibráció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78" name="Lekerekített téglalap 277"/>
          <p:cNvSpPr/>
          <p:nvPr/>
        </p:nvSpPr>
        <p:spPr>
          <a:xfrm>
            <a:off x="7532244" y="2353138"/>
            <a:ext cx="1559022" cy="2343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Módsz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fejl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kieg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02" name="Egyenes összekötő nyíllal 201"/>
          <p:cNvCxnSpPr>
            <a:stCxn id="82" idx="3"/>
            <a:endCxn id="278" idx="1"/>
          </p:cNvCxnSpPr>
          <p:nvPr/>
        </p:nvCxnSpPr>
        <p:spPr>
          <a:xfrm>
            <a:off x="6541370" y="1818958"/>
            <a:ext cx="990874" cy="65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Lekerekített téglalap 280"/>
          <p:cNvSpPr/>
          <p:nvPr/>
        </p:nvSpPr>
        <p:spPr>
          <a:xfrm>
            <a:off x="7737144" y="268332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Rossz </a:t>
            </a:r>
            <a:r>
              <a:rPr lang="hu-HU" sz="1100" dirty="0" err="1" smtClean="0">
                <a:solidFill>
                  <a:schemeClr val="tx1"/>
                </a:solidFill>
              </a:rPr>
              <a:t>bes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val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2" name="Lekerekített téglalap 281"/>
          <p:cNvSpPr/>
          <p:nvPr/>
        </p:nvSpPr>
        <p:spPr>
          <a:xfrm>
            <a:off x="7730981" y="294508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Szikes módszer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3" name="Lekerekített téglalap 282"/>
          <p:cNvSpPr/>
          <p:nvPr/>
        </p:nvSpPr>
        <p:spPr>
          <a:xfrm>
            <a:off x="7730981" y="322172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Hal mf - </a:t>
            </a:r>
            <a:r>
              <a:rPr lang="hu-HU" sz="1100" dirty="0" err="1" smtClean="0">
                <a:solidFill>
                  <a:schemeClr val="tx1"/>
                </a:solidFill>
              </a:rPr>
              <a:t>hymo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4" name="Lekerekített téglalap 283"/>
          <p:cNvSpPr/>
          <p:nvPr/>
        </p:nvSpPr>
        <p:spPr>
          <a:xfrm>
            <a:off x="7730981" y="3495438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FB mf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5" name="Lekerekített téglalap 284"/>
          <p:cNvSpPr/>
          <p:nvPr/>
        </p:nvSpPr>
        <p:spPr>
          <a:xfrm>
            <a:off x="7738242" y="377030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MZB mf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6" name="Lekerekített téglalap 285"/>
          <p:cNvSpPr/>
          <p:nvPr/>
        </p:nvSpPr>
        <p:spPr>
          <a:xfrm>
            <a:off x="7738242" y="4026140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MF </a:t>
            </a:r>
            <a:r>
              <a:rPr lang="hu-HU" sz="1100" dirty="0" err="1" smtClean="0">
                <a:solidFill>
                  <a:schemeClr val="tx1"/>
                </a:solidFill>
              </a:rPr>
              <a:t>mf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hegyv</a:t>
            </a:r>
            <a:r>
              <a:rPr lang="hu-HU" sz="1100" dirty="0" smtClean="0">
                <a:solidFill>
                  <a:schemeClr val="tx1"/>
                </a:solidFill>
              </a:rPr>
              <a:t>+tár.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7" name="Lekerekített téglalap 286"/>
          <p:cNvSpPr/>
          <p:nvPr/>
        </p:nvSpPr>
        <p:spPr>
          <a:xfrm>
            <a:off x="7738242" y="4314384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smtClean="0">
                <a:solidFill>
                  <a:schemeClr val="tx1"/>
                </a:solidFill>
              </a:rPr>
              <a:t>MF mf</a:t>
            </a:r>
            <a:r>
              <a:rPr lang="hu-HU" sz="1100" dirty="0" smtClean="0">
                <a:solidFill>
                  <a:schemeClr val="tx1"/>
                </a:solidFill>
              </a:rPr>
              <a:t> specifikusság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8" name="Lekerekített téglalap 287"/>
          <p:cNvSpPr/>
          <p:nvPr/>
        </p:nvSpPr>
        <p:spPr>
          <a:xfrm>
            <a:off x="7737144" y="4559028"/>
            <a:ext cx="1378986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Duna </a:t>
            </a:r>
            <a:r>
              <a:rPr lang="hu-HU" sz="1100" dirty="0" err="1" smtClean="0">
                <a:solidFill>
                  <a:schemeClr val="tx1"/>
                </a:solidFill>
              </a:rPr>
              <a:t>repr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tip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0" name="Lekerekített téglalap 289"/>
          <p:cNvSpPr/>
          <p:nvPr/>
        </p:nvSpPr>
        <p:spPr>
          <a:xfrm>
            <a:off x="7728994" y="5085052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Tavak </a:t>
            </a:r>
            <a:r>
              <a:rPr lang="hu-HU" sz="1100" dirty="0" err="1" smtClean="0">
                <a:solidFill>
                  <a:schemeClr val="tx1"/>
                </a:solidFill>
              </a:rPr>
              <a:t>heterogen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1" name="Lekerekített téglalap 290"/>
          <p:cNvSpPr/>
          <p:nvPr/>
        </p:nvSpPr>
        <p:spPr>
          <a:xfrm>
            <a:off x="7728994" y="532359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Balaton </a:t>
            </a:r>
            <a:r>
              <a:rPr lang="hu-HU" sz="1100" dirty="0" err="1" smtClean="0">
                <a:solidFill>
                  <a:schemeClr val="tx1"/>
                </a:solidFill>
              </a:rPr>
              <a:t>öko</a:t>
            </a:r>
            <a:r>
              <a:rPr lang="hu-HU" sz="1100" dirty="0" smtClean="0">
                <a:solidFill>
                  <a:schemeClr val="tx1"/>
                </a:solidFill>
              </a:rPr>
              <a:t> és hal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2" name="Lekerekített téglalap 291"/>
          <p:cNvSpPr/>
          <p:nvPr/>
        </p:nvSpPr>
        <p:spPr>
          <a:xfrm>
            <a:off x="7728994" y="5586378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Adathiányos </a:t>
            </a:r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51" name="Lekerekített téglalap 150"/>
          <p:cNvSpPr/>
          <p:nvPr/>
        </p:nvSpPr>
        <p:spPr>
          <a:xfrm>
            <a:off x="7742561" y="482711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Domb és sík </a:t>
            </a:r>
            <a:r>
              <a:rPr lang="hu-HU" sz="1100" dirty="0" err="1" smtClean="0">
                <a:solidFill>
                  <a:schemeClr val="tx1"/>
                </a:solidFill>
              </a:rPr>
              <a:t>rep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7640474" y="2594433"/>
            <a:ext cx="0" cy="308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>
            <a:endCxn id="281" idx="1"/>
          </p:cNvCxnSpPr>
          <p:nvPr/>
        </p:nvCxnSpPr>
        <p:spPr>
          <a:xfrm>
            <a:off x="7665136" y="2773339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endCxn id="282" idx="1"/>
          </p:cNvCxnSpPr>
          <p:nvPr/>
        </p:nvCxnSpPr>
        <p:spPr>
          <a:xfrm>
            <a:off x="7640474" y="3035099"/>
            <a:ext cx="905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283" idx="1"/>
          </p:cNvCxnSpPr>
          <p:nvPr/>
        </p:nvCxnSpPr>
        <p:spPr>
          <a:xfrm>
            <a:off x="7640474" y="3301688"/>
            <a:ext cx="90507" cy="10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7640474" y="3585448"/>
            <a:ext cx="102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gyenes összekötő nyíllal 226"/>
          <p:cNvCxnSpPr>
            <a:endCxn id="285" idx="1"/>
          </p:cNvCxnSpPr>
          <p:nvPr/>
        </p:nvCxnSpPr>
        <p:spPr>
          <a:xfrm flipV="1">
            <a:off x="7640474" y="3860315"/>
            <a:ext cx="97768" cy="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gyenes összekötő nyíllal 244"/>
          <p:cNvCxnSpPr>
            <a:endCxn id="286" idx="1"/>
          </p:cNvCxnSpPr>
          <p:nvPr/>
        </p:nvCxnSpPr>
        <p:spPr>
          <a:xfrm flipV="1">
            <a:off x="7640474" y="4116150"/>
            <a:ext cx="97768" cy="11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gyenes összekötő nyíllal 246"/>
          <p:cNvCxnSpPr>
            <a:endCxn id="287" idx="1"/>
          </p:cNvCxnSpPr>
          <p:nvPr/>
        </p:nvCxnSpPr>
        <p:spPr>
          <a:xfrm>
            <a:off x="7640474" y="4404394"/>
            <a:ext cx="977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nyíllal 251"/>
          <p:cNvCxnSpPr>
            <a:endCxn id="288" idx="1"/>
          </p:cNvCxnSpPr>
          <p:nvPr/>
        </p:nvCxnSpPr>
        <p:spPr>
          <a:xfrm>
            <a:off x="7640474" y="4631176"/>
            <a:ext cx="96670" cy="17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gyenes összekötő nyíllal 254"/>
          <p:cNvCxnSpPr>
            <a:endCxn id="151" idx="1"/>
          </p:cNvCxnSpPr>
          <p:nvPr/>
        </p:nvCxnSpPr>
        <p:spPr>
          <a:xfrm>
            <a:off x="7640474" y="4917129"/>
            <a:ext cx="102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endCxn id="290" idx="1"/>
          </p:cNvCxnSpPr>
          <p:nvPr/>
        </p:nvCxnSpPr>
        <p:spPr>
          <a:xfrm flipV="1">
            <a:off x="7640474" y="5175062"/>
            <a:ext cx="88520" cy="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endCxn id="291" idx="1"/>
          </p:cNvCxnSpPr>
          <p:nvPr/>
        </p:nvCxnSpPr>
        <p:spPr>
          <a:xfrm>
            <a:off x="7640474" y="5413609"/>
            <a:ext cx="8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endCxn id="292" idx="1"/>
          </p:cNvCxnSpPr>
          <p:nvPr/>
        </p:nvCxnSpPr>
        <p:spPr>
          <a:xfrm>
            <a:off x="7640474" y="5676388"/>
            <a:ext cx="8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114" idx="3"/>
            <a:endCxn id="274" idx="1"/>
          </p:cNvCxnSpPr>
          <p:nvPr/>
        </p:nvCxnSpPr>
        <p:spPr>
          <a:xfrm flipV="1">
            <a:off x="3637790" y="6259167"/>
            <a:ext cx="214130" cy="133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114" idx="3"/>
            <a:endCxn id="267" idx="1"/>
          </p:cNvCxnSpPr>
          <p:nvPr/>
        </p:nvCxnSpPr>
        <p:spPr>
          <a:xfrm>
            <a:off x="3637790" y="6392527"/>
            <a:ext cx="218618" cy="119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115" idx="3"/>
            <a:endCxn id="266" idx="1"/>
          </p:cNvCxnSpPr>
          <p:nvPr/>
        </p:nvCxnSpPr>
        <p:spPr>
          <a:xfrm>
            <a:off x="3637790" y="6719617"/>
            <a:ext cx="218619" cy="5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2" idx="2"/>
            <a:endCxn id="82" idx="2"/>
          </p:cNvCxnSpPr>
          <p:nvPr/>
        </p:nvCxnSpPr>
        <p:spPr>
          <a:xfrm>
            <a:off x="6181330" y="19343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>
            <a:stCxn id="82" idx="2"/>
            <a:endCxn id="277" idx="0"/>
          </p:cNvCxnSpPr>
          <p:nvPr/>
        </p:nvCxnSpPr>
        <p:spPr>
          <a:xfrm flipH="1">
            <a:off x="5713095" y="1934354"/>
            <a:ext cx="468235" cy="120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82" idx="3"/>
            <a:endCxn id="276" idx="0"/>
          </p:cNvCxnSpPr>
          <p:nvPr/>
        </p:nvCxnSpPr>
        <p:spPr>
          <a:xfrm>
            <a:off x="6541370" y="1818958"/>
            <a:ext cx="513305" cy="1224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Lekerekített téglalap 198"/>
          <p:cNvSpPr/>
          <p:nvPr/>
        </p:nvSpPr>
        <p:spPr>
          <a:xfrm>
            <a:off x="5093089" y="2586393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Tó+folyó </a:t>
            </a:r>
            <a:r>
              <a:rPr lang="hu-HU" sz="1100" dirty="0" err="1" smtClean="0">
                <a:solidFill>
                  <a:schemeClr val="tx1"/>
                </a:solidFill>
              </a:rPr>
              <a:t>ik</a:t>
            </a:r>
            <a:r>
              <a:rPr lang="hu-HU" sz="1100" dirty="0" smtClean="0">
                <a:solidFill>
                  <a:schemeClr val="tx1"/>
                </a:solidFill>
              </a:rPr>
              <a:t>+</a:t>
            </a:r>
            <a:r>
              <a:rPr lang="hu-HU" sz="1100" dirty="0" err="1" smtClean="0">
                <a:solidFill>
                  <a:schemeClr val="tx1"/>
                </a:solidFill>
              </a:rPr>
              <a:t>ökopot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1" name="Lekerekített téglalap 200"/>
          <p:cNvSpPr/>
          <p:nvPr/>
        </p:nvSpPr>
        <p:spPr>
          <a:xfrm>
            <a:off x="5096760" y="2826664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FB FP MF jel tavas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3" name="Lekerekített téglalap 202"/>
          <p:cNvSpPr/>
          <p:nvPr/>
        </p:nvSpPr>
        <p:spPr>
          <a:xfrm>
            <a:off x="5103291" y="3061576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EU+HU </a:t>
            </a:r>
            <a:r>
              <a:rPr lang="hu-HU" sz="1100" dirty="0" err="1" smtClean="0">
                <a:solidFill>
                  <a:schemeClr val="tx1"/>
                </a:solidFill>
              </a:rPr>
              <a:t>adatszolg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57" name="Egyenes összekötő 256"/>
          <p:cNvCxnSpPr/>
          <p:nvPr/>
        </p:nvCxnSpPr>
        <p:spPr>
          <a:xfrm>
            <a:off x="4989227" y="2431155"/>
            <a:ext cx="0" cy="720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gyenes összekötő nyíllal 259"/>
          <p:cNvCxnSpPr>
            <a:endCxn id="203" idx="1"/>
          </p:cNvCxnSpPr>
          <p:nvPr/>
        </p:nvCxnSpPr>
        <p:spPr>
          <a:xfrm>
            <a:off x="4989227" y="3151586"/>
            <a:ext cx="114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nyíllal 261"/>
          <p:cNvCxnSpPr>
            <a:endCxn id="201" idx="1"/>
          </p:cNvCxnSpPr>
          <p:nvPr/>
        </p:nvCxnSpPr>
        <p:spPr>
          <a:xfrm>
            <a:off x="4989227" y="2909235"/>
            <a:ext cx="107533" cy="7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gyenes összekötő nyíllal 268"/>
          <p:cNvCxnSpPr>
            <a:endCxn id="199" idx="1"/>
          </p:cNvCxnSpPr>
          <p:nvPr/>
        </p:nvCxnSpPr>
        <p:spPr>
          <a:xfrm>
            <a:off x="4989227" y="2676403"/>
            <a:ext cx="103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Lekerekített téglalap 212"/>
          <p:cNvSpPr/>
          <p:nvPr/>
        </p:nvSpPr>
        <p:spPr>
          <a:xfrm>
            <a:off x="5969260" y="334569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Tax</a:t>
            </a:r>
            <a:r>
              <a:rPr lang="hu-HU" sz="1100" dirty="0" smtClean="0">
                <a:solidFill>
                  <a:schemeClr val="tx1"/>
                </a:solidFill>
              </a:rPr>
              <a:t> képzés 4 BQE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14" name="Lekerekített téglalap 213"/>
          <p:cNvSpPr/>
          <p:nvPr/>
        </p:nvSpPr>
        <p:spPr>
          <a:xfrm>
            <a:off x="5969260" y="3567166"/>
            <a:ext cx="1368152" cy="51219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r>
              <a:rPr lang="hu-HU" sz="1100" dirty="0" smtClean="0">
                <a:solidFill>
                  <a:schemeClr val="tx1"/>
                </a:solidFill>
              </a:rPr>
              <a:t> adat QA eljárásrend (</a:t>
            </a:r>
            <a:r>
              <a:rPr lang="hu-HU" sz="1100" dirty="0" err="1" smtClean="0">
                <a:solidFill>
                  <a:schemeClr val="tx1"/>
                </a:solidFill>
              </a:rPr>
              <a:t>tax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info</a:t>
            </a:r>
            <a:r>
              <a:rPr lang="hu-HU" sz="1100" dirty="0" smtClean="0">
                <a:solidFill>
                  <a:schemeClr val="tx1"/>
                </a:solidFill>
              </a:rPr>
              <a:t>)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73" name="Egyenes összekötő 272"/>
          <p:cNvCxnSpPr/>
          <p:nvPr/>
        </p:nvCxnSpPr>
        <p:spPr>
          <a:xfrm>
            <a:off x="7452320" y="3277243"/>
            <a:ext cx="0" cy="54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gyenes összekötő nyíllal 279"/>
          <p:cNvCxnSpPr>
            <a:endCxn id="214" idx="3"/>
          </p:cNvCxnSpPr>
          <p:nvPr/>
        </p:nvCxnSpPr>
        <p:spPr>
          <a:xfrm flipH="1">
            <a:off x="7337412" y="3817705"/>
            <a:ext cx="114908" cy="5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>
            <a:endCxn id="213" idx="3"/>
          </p:cNvCxnSpPr>
          <p:nvPr/>
        </p:nvCxnSpPr>
        <p:spPr>
          <a:xfrm flipH="1">
            <a:off x="7337412" y="3435705"/>
            <a:ext cx="1149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 flipH="1">
            <a:off x="4816320" y="1934354"/>
            <a:ext cx="1004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>
            <a:off x="4816320" y="1934354"/>
            <a:ext cx="0" cy="1411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>
            <a:off x="4816320" y="3345695"/>
            <a:ext cx="1004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Egyenes összekötő 296"/>
          <p:cNvCxnSpPr/>
          <p:nvPr/>
        </p:nvCxnSpPr>
        <p:spPr>
          <a:xfrm>
            <a:off x="5821290" y="3345695"/>
            <a:ext cx="0" cy="617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Egyenes összekötő 298"/>
          <p:cNvCxnSpPr/>
          <p:nvPr/>
        </p:nvCxnSpPr>
        <p:spPr>
          <a:xfrm>
            <a:off x="5821290" y="3962781"/>
            <a:ext cx="262878" cy="23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Egyenes összekötő nyíllal 300"/>
          <p:cNvCxnSpPr/>
          <p:nvPr/>
        </p:nvCxnSpPr>
        <p:spPr>
          <a:xfrm>
            <a:off x="6084168" y="4180284"/>
            <a:ext cx="0" cy="25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Lekerekített téglalap 302"/>
          <p:cNvSpPr/>
          <p:nvPr/>
        </p:nvSpPr>
        <p:spPr>
          <a:xfrm>
            <a:off x="6341982" y="4542810"/>
            <a:ext cx="1225999" cy="6623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Aszimm</a:t>
            </a:r>
            <a:r>
              <a:rPr lang="hu-HU" sz="1100" dirty="0" smtClean="0">
                <a:solidFill>
                  <a:schemeClr val="tx1"/>
                </a:solidFill>
              </a:rPr>
              <a:t> kotrás, kereszt műt, </a:t>
            </a:r>
            <a:r>
              <a:rPr lang="hu-HU" sz="1100" dirty="0" err="1" smtClean="0">
                <a:solidFill>
                  <a:schemeClr val="tx1"/>
                </a:solidFill>
              </a:rPr>
              <a:t>barrier</a:t>
            </a:r>
            <a:r>
              <a:rPr lang="hu-HU" sz="1100" dirty="0" smtClean="0">
                <a:solidFill>
                  <a:schemeClr val="tx1"/>
                </a:solidFill>
              </a:rPr>
              <a:t> bontás, hallépcső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4" name="Lekerekített téglalap 303"/>
          <p:cNvSpPr/>
          <p:nvPr/>
        </p:nvSpPr>
        <p:spPr>
          <a:xfrm>
            <a:off x="4813178" y="4966627"/>
            <a:ext cx="1368152" cy="3688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Urbanizáció és medermorf hat hal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5" name="Lekerekített téglalap 304"/>
          <p:cNvSpPr/>
          <p:nvPr/>
        </p:nvSpPr>
        <p:spPr>
          <a:xfrm>
            <a:off x="4813178" y="5424685"/>
            <a:ext cx="1368152" cy="38004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Ökol</a:t>
            </a:r>
            <a:r>
              <a:rPr lang="hu-HU" sz="1100" dirty="0" smtClean="0">
                <a:solidFill>
                  <a:schemeClr val="tx1"/>
                </a:solidFill>
              </a:rPr>
              <a:t> vízigény és kiszáradás hat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6" name="Lekerekített téglalap 305"/>
          <p:cNvSpPr/>
          <p:nvPr/>
        </p:nvSpPr>
        <p:spPr>
          <a:xfrm>
            <a:off x="4832063" y="5940955"/>
            <a:ext cx="1349267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Termálterhelés hat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7" name="Lekerekített téglalap 306"/>
          <p:cNvSpPr/>
          <p:nvPr/>
        </p:nvSpPr>
        <p:spPr>
          <a:xfrm>
            <a:off x="4828392" y="6242742"/>
            <a:ext cx="1352938" cy="19612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Paleolimnológia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8" name="Lekerekített téglalap 307"/>
          <p:cNvSpPr/>
          <p:nvPr/>
        </p:nvSpPr>
        <p:spPr>
          <a:xfrm>
            <a:off x="6329111" y="6030965"/>
            <a:ext cx="1238870" cy="42355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Trofitás</a:t>
            </a:r>
            <a:r>
              <a:rPr lang="hu-HU" sz="1100" dirty="0" smtClean="0">
                <a:solidFill>
                  <a:schemeClr val="tx1"/>
                </a:solidFill>
              </a:rPr>
              <a:t> skála és </a:t>
            </a:r>
          </a:p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VKI minősítés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311" name="Egyenes összekötő nyíllal 310"/>
          <p:cNvCxnSpPr>
            <a:stCxn id="275" idx="3"/>
          </p:cNvCxnSpPr>
          <p:nvPr/>
        </p:nvCxnSpPr>
        <p:spPr>
          <a:xfrm>
            <a:off x="6200215" y="4648965"/>
            <a:ext cx="141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Lekerekített téglalap 312"/>
          <p:cNvSpPr/>
          <p:nvPr/>
        </p:nvSpPr>
        <p:spPr>
          <a:xfrm>
            <a:off x="6341982" y="5325799"/>
            <a:ext cx="1225999" cy="57781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Diffúz </a:t>
            </a:r>
            <a:r>
              <a:rPr lang="hu-HU" sz="1100" dirty="0" err="1" smtClean="0">
                <a:solidFill>
                  <a:schemeClr val="tx1"/>
                </a:solidFill>
              </a:rPr>
              <a:t>terh</a:t>
            </a:r>
            <a:r>
              <a:rPr lang="hu-HU" sz="1100" dirty="0" smtClean="0">
                <a:solidFill>
                  <a:schemeClr val="tx1"/>
                </a:solidFill>
              </a:rPr>
              <a:t> hat és </a:t>
            </a:r>
            <a:r>
              <a:rPr lang="hu-HU" sz="1100" dirty="0" err="1" smtClean="0">
                <a:solidFill>
                  <a:schemeClr val="tx1"/>
                </a:solidFill>
              </a:rPr>
              <a:t>litoraális</a:t>
            </a:r>
            <a:r>
              <a:rPr lang="hu-HU" sz="1100" dirty="0" smtClean="0">
                <a:solidFill>
                  <a:schemeClr val="tx1"/>
                </a:solidFill>
              </a:rPr>
              <a:t> növényzet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316" name="Egyenes összekötő 315"/>
          <p:cNvCxnSpPr/>
          <p:nvPr/>
        </p:nvCxnSpPr>
        <p:spPr>
          <a:xfrm>
            <a:off x="4734901" y="4847445"/>
            <a:ext cx="12920" cy="1494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Egyenes összekötő nyíllal 317"/>
          <p:cNvCxnSpPr>
            <a:endCxn id="304" idx="1"/>
          </p:cNvCxnSpPr>
          <p:nvPr/>
        </p:nvCxnSpPr>
        <p:spPr>
          <a:xfrm>
            <a:off x="4741361" y="5151050"/>
            <a:ext cx="7181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nyíllal 95"/>
          <p:cNvCxnSpPr>
            <a:endCxn id="305" idx="1"/>
          </p:cNvCxnSpPr>
          <p:nvPr/>
        </p:nvCxnSpPr>
        <p:spPr>
          <a:xfrm>
            <a:off x="4741361" y="5614706"/>
            <a:ext cx="718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99"/>
          <p:cNvCxnSpPr>
            <a:endCxn id="306" idx="1"/>
          </p:cNvCxnSpPr>
          <p:nvPr/>
        </p:nvCxnSpPr>
        <p:spPr>
          <a:xfrm>
            <a:off x="4741361" y="6030965"/>
            <a:ext cx="907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/>
          <p:cNvCxnSpPr>
            <a:endCxn id="307" idx="1"/>
          </p:cNvCxnSpPr>
          <p:nvPr/>
        </p:nvCxnSpPr>
        <p:spPr>
          <a:xfrm flipV="1">
            <a:off x="4741361" y="6340804"/>
            <a:ext cx="87031" cy="1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119"/>
          <p:cNvCxnSpPr/>
          <p:nvPr/>
        </p:nvCxnSpPr>
        <p:spPr>
          <a:xfrm>
            <a:off x="6271099" y="4632170"/>
            <a:ext cx="0" cy="161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Egyenes összekötő nyíllal 1029"/>
          <p:cNvCxnSpPr>
            <a:endCxn id="313" idx="1"/>
          </p:cNvCxnSpPr>
          <p:nvPr/>
        </p:nvCxnSpPr>
        <p:spPr>
          <a:xfrm>
            <a:off x="6271098" y="5614706"/>
            <a:ext cx="708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gyenes összekötő nyíllal 1031"/>
          <p:cNvCxnSpPr>
            <a:endCxn id="308" idx="1"/>
          </p:cNvCxnSpPr>
          <p:nvPr/>
        </p:nvCxnSpPr>
        <p:spPr>
          <a:xfrm>
            <a:off x="6271099" y="6242742"/>
            <a:ext cx="58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Lekerekített téglalap 203"/>
          <p:cNvSpPr/>
          <p:nvPr/>
        </p:nvSpPr>
        <p:spPr>
          <a:xfrm>
            <a:off x="2535090" y="1673322"/>
            <a:ext cx="1504846" cy="516348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4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6954" y="397586"/>
            <a:ext cx="8229600" cy="1143000"/>
          </a:xfrm>
        </p:spPr>
        <p:txBody>
          <a:bodyPr/>
          <a:lstStyle/>
          <a:p>
            <a:r>
              <a:rPr lang="hu-HU" u="sng" dirty="0" smtClean="0"/>
              <a:t>A projekt</a:t>
            </a:r>
            <a:endParaRPr lang="hu-HU" u="sng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884368" y="1574314"/>
            <a:ext cx="720080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827584" y="1493303"/>
            <a:ext cx="720080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VM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1547664" y="1268760"/>
            <a:ext cx="1872208" cy="224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endCxn id="9" idx="1"/>
          </p:cNvCxnSpPr>
          <p:nvPr/>
        </p:nvCxnSpPr>
        <p:spPr>
          <a:xfrm>
            <a:off x="5724128" y="1268760"/>
            <a:ext cx="2160240" cy="485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251520" y="2204864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Eszköz-akkr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323528" y="5938052"/>
            <a:ext cx="1224136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VMÁ-k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23528" y="5289980"/>
            <a:ext cx="1224136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HYMO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251520" y="4077072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Biol</a:t>
            </a:r>
            <a:r>
              <a:rPr lang="hu-HU" dirty="0" smtClean="0">
                <a:solidFill>
                  <a:schemeClr val="tx1"/>
                </a:solidFill>
              </a:rPr>
              <a:t> + kém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251520" y="2852936"/>
            <a:ext cx="129614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Kútfúrás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747042" y="1903766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Labor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1747042" y="2204864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Mve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1747042" y="250586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MVCS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24" name="Szögletes összekötő 23"/>
          <p:cNvCxnSpPr>
            <a:stCxn id="11" idx="1"/>
            <a:endCxn id="16" idx="1"/>
          </p:cNvCxnSpPr>
          <p:nvPr/>
        </p:nvCxnSpPr>
        <p:spPr>
          <a:xfrm rot="10800000" flipV="1">
            <a:off x="251520" y="1673322"/>
            <a:ext cx="576064" cy="711561"/>
          </a:xfrm>
          <a:prstGeom prst="bentConnector3">
            <a:avLst>
              <a:gd name="adj1" fmla="val 1396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zögletes összekötő 25"/>
          <p:cNvCxnSpPr>
            <a:stCxn id="11" idx="1"/>
            <a:endCxn id="20" idx="1"/>
          </p:cNvCxnSpPr>
          <p:nvPr/>
        </p:nvCxnSpPr>
        <p:spPr>
          <a:xfrm rot="10800000" flipV="1">
            <a:off x="251520" y="1673322"/>
            <a:ext cx="576064" cy="1359633"/>
          </a:xfrm>
          <a:prstGeom prst="bentConnector3">
            <a:avLst>
              <a:gd name="adj1" fmla="val 1396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zögletes összekötő 27"/>
          <p:cNvCxnSpPr>
            <a:endCxn id="17" idx="1"/>
          </p:cNvCxnSpPr>
          <p:nvPr/>
        </p:nvCxnSpPr>
        <p:spPr>
          <a:xfrm rot="5400000">
            <a:off x="-1712828" y="3590439"/>
            <a:ext cx="4563989" cy="491276"/>
          </a:xfrm>
          <a:prstGeom prst="bentConnector4">
            <a:avLst>
              <a:gd name="adj1" fmla="val -753"/>
              <a:gd name="adj2" fmla="val 1610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5400000">
            <a:off x="-754423" y="2700768"/>
            <a:ext cx="2575169" cy="563284"/>
          </a:xfrm>
          <a:prstGeom prst="bentConnector4">
            <a:avLst>
              <a:gd name="adj1" fmla="val -737"/>
              <a:gd name="adj2" fmla="val 1405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>
            <a:endCxn id="18" idx="1"/>
          </p:cNvCxnSpPr>
          <p:nvPr/>
        </p:nvCxnSpPr>
        <p:spPr>
          <a:xfrm rot="5400000">
            <a:off x="-1503233" y="3344840"/>
            <a:ext cx="3951921" cy="298398"/>
          </a:xfrm>
          <a:prstGeom prst="bentConnector4">
            <a:avLst>
              <a:gd name="adj1" fmla="val 239"/>
              <a:gd name="adj2" fmla="val 2005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kerekített téglalap 48"/>
          <p:cNvSpPr/>
          <p:nvPr/>
        </p:nvSpPr>
        <p:spPr>
          <a:xfrm>
            <a:off x="954954" y="335699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Felúj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236806" y="3356992"/>
            <a:ext cx="59271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Új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1042" name="Egyenes összekötő nyíllal 1041"/>
          <p:cNvCxnSpPr>
            <a:endCxn id="21" idx="1"/>
          </p:cNvCxnSpPr>
          <p:nvPr/>
        </p:nvCxnSpPr>
        <p:spPr>
          <a:xfrm flipV="1">
            <a:off x="1547664" y="2019162"/>
            <a:ext cx="199378" cy="185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Egyenes összekötő nyíllal 1043"/>
          <p:cNvCxnSpPr>
            <a:stCxn id="16" idx="3"/>
            <a:endCxn id="22" idx="1"/>
          </p:cNvCxnSpPr>
          <p:nvPr/>
        </p:nvCxnSpPr>
        <p:spPr>
          <a:xfrm flipV="1">
            <a:off x="1547664" y="2320260"/>
            <a:ext cx="199378" cy="6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Egyenes összekötő nyíllal 1045"/>
          <p:cNvCxnSpPr>
            <a:endCxn id="23" idx="1"/>
          </p:cNvCxnSpPr>
          <p:nvPr/>
        </p:nvCxnSpPr>
        <p:spPr>
          <a:xfrm>
            <a:off x="1547664" y="2564904"/>
            <a:ext cx="199378" cy="56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Egyenes összekötő nyíllal 1047"/>
          <p:cNvCxnSpPr>
            <a:endCxn id="50" idx="0"/>
          </p:cNvCxnSpPr>
          <p:nvPr/>
        </p:nvCxnSpPr>
        <p:spPr>
          <a:xfrm flipH="1">
            <a:off x="533161" y="3212976"/>
            <a:ext cx="639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Egyenes összekötő nyíllal 1049"/>
          <p:cNvCxnSpPr>
            <a:endCxn id="49" idx="0"/>
          </p:cNvCxnSpPr>
          <p:nvPr/>
        </p:nvCxnSpPr>
        <p:spPr>
          <a:xfrm>
            <a:off x="1251309" y="321297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ekerekített téglalap 60"/>
          <p:cNvSpPr/>
          <p:nvPr/>
        </p:nvSpPr>
        <p:spPr>
          <a:xfrm>
            <a:off x="1747041" y="5882059"/>
            <a:ext cx="808735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Csenger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2" name="Lekerekített téglalap 61"/>
          <p:cNvSpPr/>
          <p:nvPr/>
        </p:nvSpPr>
        <p:spPr>
          <a:xfrm>
            <a:off x="1741652" y="6511812"/>
            <a:ext cx="814123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Hernsz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63" name="Lekerekített téglalap 62"/>
          <p:cNvSpPr/>
          <p:nvPr/>
        </p:nvSpPr>
        <p:spPr>
          <a:xfrm>
            <a:off x="1747042" y="6182696"/>
            <a:ext cx="80873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Pocsaj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1053" name="Egyenes összekötő nyíllal 1052"/>
          <p:cNvCxnSpPr/>
          <p:nvPr/>
        </p:nvCxnSpPr>
        <p:spPr>
          <a:xfrm>
            <a:off x="1547664" y="6298092"/>
            <a:ext cx="193988" cy="289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Egyenes összekötő nyíllal 1054"/>
          <p:cNvCxnSpPr>
            <a:stCxn id="17" idx="3"/>
            <a:endCxn id="63" idx="1"/>
          </p:cNvCxnSpPr>
          <p:nvPr/>
        </p:nvCxnSpPr>
        <p:spPr>
          <a:xfrm>
            <a:off x="1547664" y="6118072"/>
            <a:ext cx="19937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61" idx="1"/>
          </p:cNvCxnSpPr>
          <p:nvPr/>
        </p:nvCxnSpPr>
        <p:spPr>
          <a:xfrm>
            <a:off x="1547664" y="5997455"/>
            <a:ext cx="199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ekerekített téglalap 70"/>
          <p:cNvSpPr/>
          <p:nvPr/>
        </p:nvSpPr>
        <p:spPr>
          <a:xfrm>
            <a:off x="1756885" y="5289980"/>
            <a:ext cx="654875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módsz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72" name="Lekerekített téglalap 71"/>
          <p:cNvSpPr/>
          <p:nvPr/>
        </p:nvSpPr>
        <p:spPr>
          <a:xfrm>
            <a:off x="1756885" y="5568477"/>
            <a:ext cx="65487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mérés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35" name="Egyenes összekötő nyíllal 34"/>
          <p:cNvCxnSpPr>
            <a:stCxn id="18" idx="3"/>
            <a:endCxn id="71" idx="1"/>
          </p:cNvCxnSpPr>
          <p:nvPr/>
        </p:nvCxnSpPr>
        <p:spPr>
          <a:xfrm flipV="1">
            <a:off x="1547664" y="5405376"/>
            <a:ext cx="209221" cy="6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18" idx="3"/>
            <a:endCxn id="72" idx="1"/>
          </p:cNvCxnSpPr>
          <p:nvPr/>
        </p:nvCxnSpPr>
        <p:spPr>
          <a:xfrm>
            <a:off x="1547664" y="5470000"/>
            <a:ext cx="209221" cy="213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kerekített téglalap 80"/>
          <p:cNvSpPr/>
          <p:nvPr/>
        </p:nvSpPr>
        <p:spPr>
          <a:xfrm>
            <a:off x="2922956" y="2180592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Kieg</a:t>
            </a:r>
            <a:r>
              <a:rPr lang="hu-HU" sz="1200" dirty="0" smtClean="0">
                <a:solidFill>
                  <a:schemeClr val="tx1"/>
                </a:solidFill>
              </a:rPr>
              <a:t> 4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82" name="Lekerekített téglalap 81"/>
          <p:cNvSpPr/>
          <p:nvPr/>
        </p:nvSpPr>
        <p:spPr>
          <a:xfrm>
            <a:off x="5821290" y="1703562"/>
            <a:ext cx="720080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Biológia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43" name="Szögletes összekötő 42"/>
          <p:cNvCxnSpPr/>
          <p:nvPr/>
        </p:nvCxnSpPr>
        <p:spPr>
          <a:xfrm flipV="1">
            <a:off x="1547664" y="1934354"/>
            <a:ext cx="1368152" cy="2288353"/>
          </a:xfrm>
          <a:prstGeom prst="bentConnector3">
            <a:avLst>
              <a:gd name="adj1" fmla="val 732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zögletes összekötő 45"/>
          <p:cNvCxnSpPr>
            <a:endCxn id="82" idx="1"/>
          </p:cNvCxnSpPr>
          <p:nvPr/>
        </p:nvCxnSpPr>
        <p:spPr>
          <a:xfrm>
            <a:off x="2555776" y="1754334"/>
            <a:ext cx="3265514" cy="646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2555776" y="1754334"/>
            <a:ext cx="0" cy="21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ekerekített téglalap 100"/>
          <p:cNvSpPr/>
          <p:nvPr/>
        </p:nvSpPr>
        <p:spPr>
          <a:xfrm>
            <a:off x="2922956" y="248134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KH h </a:t>
            </a:r>
            <a:r>
              <a:rPr lang="hu-HU" sz="1200" dirty="0" err="1" smtClean="0">
                <a:solidFill>
                  <a:schemeClr val="tx1"/>
                </a:solidFill>
              </a:rPr>
              <a:t>va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2" name="Lekerekített téglalap 101"/>
          <p:cNvSpPr/>
          <p:nvPr/>
        </p:nvSpPr>
        <p:spPr>
          <a:xfrm>
            <a:off x="2922956" y="281256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Va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</a:rPr>
              <a:t>mo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3" name="Lekerekített téglalap 102"/>
          <p:cNvSpPr/>
          <p:nvPr/>
        </p:nvSpPr>
        <p:spPr>
          <a:xfrm>
            <a:off x="2932165" y="312620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Bióta</a:t>
            </a:r>
            <a:r>
              <a:rPr lang="hu-HU" sz="1200" dirty="0" smtClean="0">
                <a:solidFill>
                  <a:schemeClr val="tx1"/>
                </a:solidFill>
              </a:rPr>
              <a:t> m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4" name="Lekerekített téglalap 103"/>
          <p:cNvSpPr/>
          <p:nvPr/>
        </p:nvSpPr>
        <p:spPr>
          <a:xfrm>
            <a:off x="2932165" y="3451692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Üledék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5" name="Lekerekített téglalap 104"/>
          <p:cNvSpPr/>
          <p:nvPr/>
        </p:nvSpPr>
        <p:spPr>
          <a:xfrm>
            <a:off x="2922956" y="374574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Szennyv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6" name="Lekerekített téglalap 105"/>
          <p:cNvSpPr/>
          <p:nvPr/>
        </p:nvSpPr>
        <p:spPr>
          <a:xfrm>
            <a:off x="2915816" y="4049818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EL + KZ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7" name="Lekerekített téglalap 106"/>
          <p:cNvSpPr/>
          <p:nvPr/>
        </p:nvSpPr>
        <p:spPr>
          <a:xfrm>
            <a:off x="2915816" y="4353430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BLM EQ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8" name="Lekerekített téglalap 107"/>
          <p:cNvSpPr/>
          <p:nvPr/>
        </p:nvSpPr>
        <p:spPr>
          <a:xfrm>
            <a:off x="2922956" y="4648965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FA FE </a:t>
            </a:r>
            <a:r>
              <a:rPr lang="hu-HU" sz="1200" dirty="0" err="1" smtClean="0">
                <a:solidFill>
                  <a:schemeClr val="tx1"/>
                </a:solidFill>
              </a:rPr>
              <a:t>ia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9" name="Lekerekített téglalap 108"/>
          <p:cNvSpPr/>
          <p:nvPr/>
        </p:nvSpPr>
        <p:spPr>
          <a:xfrm>
            <a:off x="2915816" y="4990526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Légk</a:t>
            </a:r>
            <a:r>
              <a:rPr lang="hu-HU" sz="1200" dirty="0" smtClean="0">
                <a:solidFill>
                  <a:schemeClr val="tx1"/>
                </a:solidFill>
              </a:rPr>
              <a:t> ül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0" name="Lekerekített téglalap 109"/>
          <p:cNvSpPr/>
          <p:nvPr/>
        </p:nvSpPr>
        <p:spPr>
          <a:xfrm>
            <a:off x="2915816" y="5309289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Group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3" name="Lekerekített téglalap 112"/>
          <p:cNvSpPr/>
          <p:nvPr/>
        </p:nvSpPr>
        <p:spPr>
          <a:xfrm>
            <a:off x="2908676" y="5932077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Termál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4" name="Lekerekített téglalap 113"/>
          <p:cNvSpPr/>
          <p:nvPr/>
        </p:nvSpPr>
        <p:spPr>
          <a:xfrm>
            <a:off x="2908676" y="627713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Adatsz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5" name="Lekerekített téglalap 114"/>
          <p:cNvSpPr/>
          <p:nvPr/>
        </p:nvSpPr>
        <p:spPr>
          <a:xfrm>
            <a:off x="2908676" y="6604221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Nem is</a:t>
            </a:r>
            <a:endParaRPr lang="hu-HU" sz="1200" dirty="0">
              <a:solidFill>
                <a:schemeClr val="tx1"/>
              </a:solidFill>
            </a:endParaRPr>
          </a:p>
        </p:txBody>
      </p:sp>
      <p:cxnSp>
        <p:nvCxnSpPr>
          <p:cNvPr id="66" name="Egyenes összekötő 65"/>
          <p:cNvCxnSpPr/>
          <p:nvPr/>
        </p:nvCxnSpPr>
        <p:spPr>
          <a:xfrm flipH="1">
            <a:off x="2771800" y="2112013"/>
            <a:ext cx="7140" cy="4607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 flipV="1">
            <a:off x="2778940" y="2061591"/>
            <a:ext cx="129736" cy="50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>
            <a:endCxn id="115" idx="1"/>
          </p:cNvCxnSpPr>
          <p:nvPr/>
        </p:nvCxnSpPr>
        <p:spPr>
          <a:xfrm>
            <a:off x="2771800" y="6719617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>
            <a:endCxn id="114" idx="1"/>
          </p:cNvCxnSpPr>
          <p:nvPr/>
        </p:nvCxnSpPr>
        <p:spPr>
          <a:xfrm>
            <a:off x="2771800" y="6392527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>
            <a:endCxn id="113" idx="1"/>
          </p:cNvCxnSpPr>
          <p:nvPr/>
        </p:nvCxnSpPr>
        <p:spPr>
          <a:xfrm>
            <a:off x="2771800" y="6047473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nyíllal 82"/>
          <p:cNvCxnSpPr/>
          <p:nvPr/>
        </p:nvCxnSpPr>
        <p:spPr>
          <a:xfrm>
            <a:off x="2771800" y="5740640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>
            <a:off x="2778940" y="5740640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>
            <a:endCxn id="110" idx="1"/>
          </p:cNvCxnSpPr>
          <p:nvPr/>
        </p:nvCxnSpPr>
        <p:spPr>
          <a:xfrm>
            <a:off x="2778940" y="5424685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>
            <a:endCxn id="109" idx="1"/>
          </p:cNvCxnSpPr>
          <p:nvPr/>
        </p:nvCxnSpPr>
        <p:spPr>
          <a:xfrm>
            <a:off x="2778940" y="5105922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endCxn id="108" idx="1"/>
          </p:cNvCxnSpPr>
          <p:nvPr/>
        </p:nvCxnSpPr>
        <p:spPr>
          <a:xfrm>
            <a:off x="2778940" y="4764361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>
            <a:endCxn id="107" idx="1"/>
          </p:cNvCxnSpPr>
          <p:nvPr/>
        </p:nvCxnSpPr>
        <p:spPr>
          <a:xfrm>
            <a:off x="2778940" y="4468826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nyíllal 94"/>
          <p:cNvCxnSpPr>
            <a:endCxn id="106" idx="1"/>
          </p:cNvCxnSpPr>
          <p:nvPr/>
        </p:nvCxnSpPr>
        <p:spPr>
          <a:xfrm>
            <a:off x="2778940" y="4165214"/>
            <a:ext cx="13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endCxn id="105" idx="1"/>
          </p:cNvCxnSpPr>
          <p:nvPr/>
        </p:nvCxnSpPr>
        <p:spPr>
          <a:xfrm>
            <a:off x="2778940" y="386113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>
            <a:endCxn id="104" idx="1"/>
          </p:cNvCxnSpPr>
          <p:nvPr/>
        </p:nvCxnSpPr>
        <p:spPr>
          <a:xfrm>
            <a:off x="2778940" y="3567088"/>
            <a:ext cx="15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>
            <a:endCxn id="103" idx="1"/>
          </p:cNvCxnSpPr>
          <p:nvPr/>
        </p:nvCxnSpPr>
        <p:spPr>
          <a:xfrm>
            <a:off x="2777682" y="3241596"/>
            <a:ext cx="1544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/>
          <p:cNvCxnSpPr>
            <a:endCxn id="102" idx="1"/>
          </p:cNvCxnSpPr>
          <p:nvPr/>
        </p:nvCxnSpPr>
        <p:spPr>
          <a:xfrm>
            <a:off x="2778940" y="2927957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nyíllal 120"/>
          <p:cNvCxnSpPr>
            <a:endCxn id="101" idx="1"/>
          </p:cNvCxnSpPr>
          <p:nvPr/>
        </p:nvCxnSpPr>
        <p:spPr>
          <a:xfrm>
            <a:off x="2778940" y="2596737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endCxn id="81" idx="1"/>
          </p:cNvCxnSpPr>
          <p:nvPr/>
        </p:nvCxnSpPr>
        <p:spPr>
          <a:xfrm>
            <a:off x="2771800" y="2295988"/>
            <a:ext cx="1511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Lekerekített téglalap 157"/>
          <p:cNvSpPr/>
          <p:nvPr/>
        </p:nvSpPr>
        <p:spPr>
          <a:xfrm>
            <a:off x="2915816" y="5627179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Opt</a:t>
            </a:r>
            <a:r>
              <a:rPr lang="hu-HU" sz="1200" dirty="0" smtClean="0">
                <a:solidFill>
                  <a:schemeClr val="tx1"/>
                </a:solidFill>
              </a:rPr>
              <a:t> FEV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59" name="Lekerekített téglalap 158"/>
          <p:cNvSpPr/>
          <p:nvPr/>
        </p:nvSpPr>
        <p:spPr>
          <a:xfrm>
            <a:off x="2932165" y="1864698"/>
            <a:ext cx="729114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Kémia 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64" name="Lekerekített téglalap 163"/>
          <p:cNvSpPr/>
          <p:nvPr/>
        </p:nvSpPr>
        <p:spPr>
          <a:xfrm>
            <a:off x="3851920" y="2014774"/>
            <a:ext cx="864096" cy="1658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Felszíni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66" name="Lekerekített téglalap 165"/>
          <p:cNvSpPr/>
          <p:nvPr/>
        </p:nvSpPr>
        <p:spPr>
          <a:xfrm>
            <a:off x="3851920" y="224521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Felszín </a:t>
            </a:r>
            <a:r>
              <a:rPr lang="hu-HU" sz="1100" dirty="0" err="1" smtClean="0">
                <a:solidFill>
                  <a:schemeClr val="tx1"/>
                </a:solidFill>
              </a:rPr>
              <a:t>al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31" name="Egyenes összekötő nyíllal 130"/>
          <p:cNvCxnSpPr>
            <a:stCxn id="81" idx="3"/>
            <a:endCxn id="164" idx="1"/>
          </p:cNvCxnSpPr>
          <p:nvPr/>
        </p:nvCxnSpPr>
        <p:spPr>
          <a:xfrm flipV="1">
            <a:off x="3652070" y="2097683"/>
            <a:ext cx="199850" cy="198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nyíllal 134"/>
          <p:cNvCxnSpPr>
            <a:stCxn id="81" idx="3"/>
            <a:endCxn id="166" idx="1"/>
          </p:cNvCxnSpPr>
          <p:nvPr/>
        </p:nvCxnSpPr>
        <p:spPr>
          <a:xfrm>
            <a:off x="3652070" y="2295988"/>
            <a:ext cx="199850" cy="3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Lekerekített téglalap 176"/>
          <p:cNvSpPr/>
          <p:nvPr/>
        </p:nvSpPr>
        <p:spPr>
          <a:xfrm>
            <a:off x="3844415" y="2600245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78" name="Lekerekített téglalap 177"/>
          <p:cNvSpPr/>
          <p:nvPr/>
        </p:nvSpPr>
        <p:spPr>
          <a:xfrm>
            <a:off x="3841291" y="2807429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Lebegő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79" name="Lekerekített téglalap 178"/>
          <p:cNvSpPr/>
          <p:nvPr/>
        </p:nvSpPr>
        <p:spPr>
          <a:xfrm>
            <a:off x="3844415" y="299544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Üledék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80" name="Lekerekített téglalap 179"/>
          <p:cNvSpPr/>
          <p:nvPr/>
        </p:nvSpPr>
        <p:spPr>
          <a:xfrm>
            <a:off x="3841291" y="3194159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Bióta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37" name="Egyenes összekötő nyíllal 136"/>
          <p:cNvCxnSpPr>
            <a:stCxn id="102" idx="3"/>
            <a:endCxn id="177" idx="1"/>
          </p:cNvCxnSpPr>
          <p:nvPr/>
        </p:nvCxnSpPr>
        <p:spPr>
          <a:xfrm flipV="1">
            <a:off x="3652070" y="2683329"/>
            <a:ext cx="192345" cy="24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02" idx="3"/>
            <a:endCxn id="178" idx="1"/>
          </p:cNvCxnSpPr>
          <p:nvPr/>
        </p:nvCxnSpPr>
        <p:spPr>
          <a:xfrm flipV="1">
            <a:off x="3652070" y="2890513"/>
            <a:ext cx="189221" cy="37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nyíllal 140"/>
          <p:cNvCxnSpPr>
            <a:stCxn id="102" idx="3"/>
            <a:endCxn id="179" idx="1"/>
          </p:cNvCxnSpPr>
          <p:nvPr/>
        </p:nvCxnSpPr>
        <p:spPr>
          <a:xfrm>
            <a:off x="3652070" y="2927957"/>
            <a:ext cx="192345" cy="150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nyíllal 142"/>
          <p:cNvCxnSpPr>
            <a:stCxn id="102" idx="3"/>
            <a:endCxn id="180" idx="1"/>
          </p:cNvCxnSpPr>
          <p:nvPr/>
        </p:nvCxnSpPr>
        <p:spPr>
          <a:xfrm>
            <a:off x="3652070" y="2927957"/>
            <a:ext cx="189221" cy="349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Lekerekített téglalap 188"/>
          <p:cNvSpPr/>
          <p:nvPr/>
        </p:nvSpPr>
        <p:spPr>
          <a:xfrm>
            <a:off x="4747821" y="3449717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Tr</a:t>
            </a:r>
            <a:r>
              <a:rPr lang="hu-HU" sz="1100" dirty="0" smtClean="0">
                <a:solidFill>
                  <a:schemeClr val="tx1"/>
                </a:solidFill>
              </a:rPr>
              <a:t>. modell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90" name="Lekerekített téglalap 189"/>
          <p:cNvSpPr/>
          <p:nvPr/>
        </p:nvSpPr>
        <p:spPr>
          <a:xfrm>
            <a:off x="4747821" y="3662656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Módszert.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91" name="Lekerekített téglalap 190"/>
          <p:cNvSpPr/>
          <p:nvPr/>
        </p:nvSpPr>
        <p:spPr>
          <a:xfrm>
            <a:off x="4747821" y="3869913"/>
            <a:ext cx="864096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Mérések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45" name="Egyenes összekötő 144"/>
          <p:cNvCxnSpPr>
            <a:stCxn id="104" idx="3"/>
          </p:cNvCxnSpPr>
          <p:nvPr/>
        </p:nvCxnSpPr>
        <p:spPr>
          <a:xfrm flipV="1">
            <a:off x="3661279" y="3449717"/>
            <a:ext cx="90716" cy="117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gyenes összekötő 147"/>
          <p:cNvCxnSpPr/>
          <p:nvPr/>
        </p:nvCxnSpPr>
        <p:spPr>
          <a:xfrm>
            <a:off x="3751995" y="3451692"/>
            <a:ext cx="892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gyenes összekötő 149"/>
          <p:cNvCxnSpPr/>
          <p:nvPr/>
        </p:nvCxnSpPr>
        <p:spPr>
          <a:xfrm>
            <a:off x="4644008" y="3451692"/>
            <a:ext cx="0" cy="50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gyenes összekötő nyíllal 151"/>
          <p:cNvCxnSpPr>
            <a:endCxn id="191" idx="1"/>
          </p:cNvCxnSpPr>
          <p:nvPr/>
        </p:nvCxnSpPr>
        <p:spPr>
          <a:xfrm>
            <a:off x="4644008" y="3952997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nyíllal 153"/>
          <p:cNvCxnSpPr>
            <a:endCxn id="190" idx="1"/>
          </p:cNvCxnSpPr>
          <p:nvPr/>
        </p:nvCxnSpPr>
        <p:spPr>
          <a:xfrm>
            <a:off x="4644008" y="3745740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nyíllal 155"/>
          <p:cNvCxnSpPr>
            <a:endCxn id="189" idx="1"/>
          </p:cNvCxnSpPr>
          <p:nvPr/>
        </p:nvCxnSpPr>
        <p:spPr>
          <a:xfrm>
            <a:off x="4644008" y="3532801"/>
            <a:ext cx="103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Lekerekített téglalap 204"/>
          <p:cNvSpPr/>
          <p:nvPr/>
        </p:nvSpPr>
        <p:spPr>
          <a:xfrm>
            <a:off x="5287881" y="4090573"/>
            <a:ext cx="648072" cy="17942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Kőzett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6" name="Lekerekített téglalap 205"/>
          <p:cNvSpPr/>
          <p:nvPr/>
        </p:nvSpPr>
        <p:spPr>
          <a:xfrm>
            <a:off x="4705387" y="4084297"/>
            <a:ext cx="567680" cy="17942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Geok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60" name="Egyenes összekötő nyíllal 159"/>
          <p:cNvCxnSpPr>
            <a:endCxn id="206" idx="0"/>
          </p:cNvCxnSpPr>
          <p:nvPr/>
        </p:nvCxnSpPr>
        <p:spPr>
          <a:xfrm>
            <a:off x="4989227" y="4036081"/>
            <a:ext cx="0" cy="48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nyíllal 161"/>
          <p:cNvCxnSpPr/>
          <p:nvPr/>
        </p:nvCxnSpPr>
        <p:spPr>
          <a:xfrm>
            <a:off x="5436096" y="4077072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Lekerekített téglalap 210"/>
          <p:cNvSpPr/>
          <p:nvPr/>
        </p:nvSpPr>
        <p:spPr>
          <a:xfrm>
            <a:off x="3808391" y="3532801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Mérések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12" name="Lekerekített téglalap 211"/>
          <p:cNvSpPr/>
          <p:nvPr/>
        </p:nvSpPr>
        <p:spPr>
          <a:xfrm>
            <a:off x="3817859" y="3796613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Fajl</a:t>
            </a:r>
            <a:r>
              <a:rPr lang="hu-HU" sz="1100" dirty="0" smtClean="0">
                <a:solidFill>
                  <a:schemeClr val="tx1"/>
                </a:solidFill>
              </a:rPr>
              <a:t>. meg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67" name="Egyenes összekötő nyíllal 166"/>
          <p:cNvCxnSpPr>
            <a:stCxn id="105" idx="3"/>
            <a:endCxn id="211" idx="1"/>
          </p:cNvCxnSpPr>
          <p:nvPr/>
        </p:nvCxnSpPr>
        <p:spPr>
          <a:xfrm flipV="1">
            <a:off x="3652070" y="3615885"/>
            <a:ext cx="156321" cy="245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nyíllal 168"/>
          <p:cNvCxnSpPr>
            <a:stCxn id="105" idx="3"/>
            <a:endCxn id="212" idx="1"/>
          </p:cNvCxnSpPr>
          <p:nvPr/>
        </p:nvCxnSpPr>
        <p:spPr>
          <a:xfrm>
            <a:off x="3652070" y="3861136"/>
            <a:ext cx="165789" cy="18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zögletes összekötő 181"/>
          <p:cNvCxnSpPr/>
          <p:nvPr/>
        </p:nvCxnSpPr>
        <p:spPr>
          <a:xfrm rot="16200000" flipH="1">
            <a:off x="5595726" y="3962171"/>
            <a:ext cx="137576" cy="119227"/>
          </a:xfrm>
          <a:prstGeom prst="bentConnector3">
            <a:avLst>
              <a:gd name="adj1" fmla="val -135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Lekerekített téglalap 227"/>
          <p:cNvSpPr/>
          <p:nvPr/>
        </p:nvSpPr>
        <p:spPr>
          <a:xfrm>
            <a:off x="3807782" y="4024261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Belter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fajl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29" name="Lekerekített téglalap 228"/>
          <p:cNvSpPr/>
          <p:nvPr/>
        </p:nvSpPr>
        <p:spPr>
          <a:xfrm>
            <a:off x="3806622" y="4249647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Anyagf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0" name="Lekerekített téglalap 229"/>
          <p:cNvSpPr/>
          <p:nvPr/>
        </p:nvSpPr>
        <p:spPr>
          <a:xfrm>
            <a:off x="3813628" y="446600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EL </a:t>
            </a:r>
            <a:r>
              <a:rPr lang="hu-HU" sz="1100" dirty="0" err="1" smtClean="0">
                <a:solidFill>
                  <a:schemeClr val="tx1"/>
                </a:solidFill>
              </a:rPr>
              <a:t>metod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1" name="Lekerekített téglalap 230"/>
          <p:cNvSpPr/>
          <p:nvPr/>
        </p:nvSpPr>
        <p:spPr>
          <a:xfrm>
            <a:off x="3817859" y="4681277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KZ mérés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2" name="Lekerekített téglalap 231"/>
          <p:cNvSpPr/>
          <p:nvPr/>
        </p:nvSpPr>
        <p:spPr>
          <a:xfrm>
            <a:off x="3817859" y="490744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KZ </a:t>
            </a:r>
            <a:r>
              <a:rPr lang="hu-HU" sz="1100" dirty="0" err="1" smtClean="0">
                <a:solidFill>
                  <a:schemeClr val="tx1"/>
                </a:solidFill>
              </a:rPr>
              <a:t>metod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24" name="Egyenes összekötő nyíllal 223"/>
          <p:cNvCxnSpPr>
            <a:stCxn id="106" idx="3"/>
            <a:endCxn id="228" idx="1"/>
          </p:cNvCxnSpPr>
          <p:nvPr/>
        </p:nvCxnSpPr>
        <p:spPr>
          <a:xfrm flipV="1">
            <a:off x="3644930" y="4107345"/>
            <a:ext cx="162852" cy="57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gyenes összekötő nyíllal 225"/>
          <p:cNvCxnSpPr>
            <a:stCxn id="106" idx="3"/>
            <a:endCxn id="229" idx="1"/>
          </p:cNvCxnSpPr>
          <p:nvPr/>
        </p:nvCxnSpPr>
        <p:spPr>
          <a:xfrm>
            <a:off x="3644930" y="4165214"/>
            <a:ext cx="161692" cy="167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/>
          <p:cNvCxnSpPr>
            <a:stCxn id="106" idx="3"/>
            <a:endCxn id="230" idx="1"/>
          </p:cNvCxnSpPr>
          <p:nvPr/>
        </p:nvCxnSpPr>
        <p:spPr>
          <a:xfrm>
            <a:off x="3644930" y="4165214"/>
            <a:ext cx="168698" cy="383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/>
          <p:cNvCxnSpPr>
            <a:stCxn id="106" idx="3"/>
            <a:endCxn id="231" idx="1"/>
          </p:cNvCxnSpPr>
          <p:nvPr/>
        </p:nvCxnSpPr>
        <p:spPr>
          <a:xfrm>
            <a:off x="3644930" y="4165214"/>
            <a:ext cx="172929" cy="599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/>
          <p:cNvCxnSpPr>
            <a:stCxn id="106" idx="3"/>
            <a:endCxn id="232" idx="1"/>
          </p:cNvCxnSpPr>
          <p:nvPr/>
        </p:nvCxnSpPr>
        <p:spPr>
          <a:xfrm>
            <a:off x="3644930" y="4165214"/>
            <a:ext cx="172929" cy="825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Lekerekített téglalap 242"/>
          <p:cNvSpPr/>
          <p:nvPr/>
        </p:nvSpPr>
        <p:spPr>
          <a:xfrm>
            <a:off x="1660225" y="4467594"/>
            <a:ext cx="97551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Víz+</a:t>
            </a:r>
            <a:r>
              <a:rPr lang="hu-HU" sz="1100" dirty="0" err="1" smtClean="0">
                <a:solidFill>
                  <a:schemeClr val="tx1"/>
                </a:solidFill>
              </a:rPr>
              <a:t>bióta</a:t>
            </a:r>
            <a:r>
              <a:rPr lang="hu-HU" sz="1100" dirty="0" smtClean="0">
                <a:solidFill>
                  <a:schemeClr val="tx1"/>
                </a:solidFill>
              </a:rPr>
              <a:t>+ül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44" name="Lekerekített téglalap 243"/>
          <p:cNvSpPr/>
          <p:nvPr/>
        </p:nvSpPr>
        <p:spPr>
          <a:xfrm>
            <a:off x="1660225" y="4280610"/>
            <a:ext cx="959607" cy="16030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VA+RBSP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40" name="Egyenes összekötő nyíllal 239"/>
          <p:cNvCxnSpPr>
            <a:stCxn id="107" idx="1"/>
            <a:endCxn id="244" idx="3"/>
          </p:cNvCxnSpPr>
          <p:nvPr/>
        </p:nvCxnSpPr>
        <p:spPr>
          <a:xfrm flipH="1" flipV="1">
            <a:off x="2619832" y="4360765"/>
            <a:ext cx="295984" cy="108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nyíllal 241"/>
          <p:cNvCxnSpPr>
            <a:stCxn id="107" idx="1"/>
            <a:endCxn id="243" idx="3"/>
          </p:cNvCxnSpPr>
          <p:nvPr/>
        </p:nvCxnSpPr>
        <p:spPr>
          <a:xfrm flipH="1">
            <a:off x="2635736" y="4468826"/>
            <a:ext cx="280080" cy="8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Lekerekített téglalap 248"/>
          <p:cNvSpPr/>
          <p:nvPr/>
        </p:nvSpPr>
        <p:spPr>
          <a:xfrm>
            <a:off x="1663653" y="4669618"/>
            <a:ext cx="97551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3 féle </a:t>
            </a:r>
            <a:r>
              <a:rPr lang="hu-HU" sz="1100" dirty="0" err="1" smtClean="0">
                <a:solidFill>
                  <a:schemeClr val="tx1"/>
                </a:solidFill>
              </a:rPr>
              <a:t>mv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50" name="Lekerekített téglalap 249"/>
          <p:cNvSpPr/>
          <p:nvPr/>
        </p:nvSpPr>
        <p:spPr>
          <a:xfrm>
            <a:off x="1741653" y="4860454"/>
            <a:ext cx="814124" cy="3608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V-K </a:t>
            </a:r>
            <a:r>
              <a:rPr lang="hu-HU" sz="1100" dirty="0" err="1" smtClean="0">
                <a:solidFill>
                  <a:schemeClr val="tx1"/>
                </a:solidFill>
              </a:rPr>
              <a:t>kh</a:t>
            </a:r>
            <a:r>
              <a:rPr lang="hu-HU" sz="1100" dirty="0" smtClean="0">
                <a:solidFill>
                  <a:schemeClr val="tx1"/>
                </a:solidFill>
              </a:rPr>
              <a:t> modell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48" name="Egyenes összekötő nyíllal 247"/>
          <p:cNvCxnSpPr>
            <a:stCxn id="108" idx="1"/>
            <a:endCxn id="249" idx="3"/>
          </p:cNvCxnSpPr>
          <p:nvPr/>
        </p:nvCxnSpPr>
        <p:spPr>
          <a:xfrm flipH="1" flipV="1">
            <a:off x="2639164" y="4752702"/>
            <a:ext cx="283792" cy="1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gyenes összekötő nyíllal 252"/>
          <p:cNvCxnSpPr>
            <a:stCxn id="108" idx="1"/>
            <a:endCxn id="250" idx="3"/>
          </p:cNvCxnSpPr>
          <p:nvPr/>
        </p:nvCxnSpPr>
        <p:spPr>
          <a:xfrm flipH="1">
            <a:off x="2555777" y="4764361"/>
            <a:ext cx="367179" cy="27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Lekerekített téglalap 262"/>
          <p:cNvSpPr/>
          <p:nvPr/>
        </p:nvSpPr>
        <p:spPr>
          <a:xfrm>
            <a:off x="3825041" y="5303832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Izotóp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4" name="Lekerekített téglalap 263"/>
          <p:cNvSpPr/>
          <p:nvPr/>
        </p:nvSpPr>
        <p:spPr>
          <a:xfrm>
            <a:off x="3808391" y="5517705"/>
            <a:ext cx="769751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Gáz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5" name="Lekerekített téglalap 264"/>
          <p:cNvSpPr/>
          <p:nvPr/>
        </p:nvSpPr>
        <p:spPr>
          <a:xfrm>
            <a:off x="3821471" y="5740640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Víz v.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6" name="Lekerekített téglalap 265"/>
          <p:cNvSpPr/>
          <p:nvPr/>
        </p:nvSpPr>
        <p:spPr>
          <a:xfrm>
            <a:off x="3856409" y="6688018"/>
            <a:ext cx="839505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Elm</a:t>
            </a:r>
            <a:r>
              <a:rPr lang="hu-HU" sz="1100" dirty="0" smtClean="0">
                <a:solidFill>
                  <a:schemeClr val="tx1"/>
                </a:solidFill>
              </a:rPr>
              <a:t> mérés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67" name="Lekerekített téglalap 266"/>
          <p:cNvSpPr/>
          <p:nvPr/>
        </p:nvSpPr>
        <p:spPr>
          <a:xfrm>
            <a:off x="3856408" y="6428728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HU </a:t>
            </a:r>
            <a:r>
              <a:rPr lang="hu-HU" sz="1100" dirty="0" err="1" smtClean="0">
                <a:solidFill>
                  <a:schemeClr val="tx1"/>
                </a:solidFill>
              </a:rPr>
              <a:t>jogsz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196" name="Egyenes összekötő nyíllal 195"/>
          <p:cNvCxnSpPr>
            <a:stCxn id="113" idx="3"/>
            <a:endCxn id="263" idx="1"/>
          </p:cNvCxnSpPr>
          <p:nvPr/>
        </p:nvCxnSpPr>
        <p:spPr>
          <a:xfrm flipV="1">
            <a:off x="3637790" y="5386916"/>
            <a:ext cx="187251" cy="660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nyíllal 197"/>
          <p:cNvCxnSpPr>
            <a:stCxn id="113" idx="3"/>
            <a:endCxn id="264" idx="1"/>
          </p:cNvCxnSpPr>
          <p:nvPr/>
        </p:nvCxnSpPr>
        <p:spPr>
          <a:xfrm flipV="1">
            <a:off x="3637790" y="5600789"/>
            <a:ext cx="170601" cy="446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gyenes összekötő nyíllal 199"/>
          <p:cNvCxnSpPr>
            <a:stCxn id="113" idx="3"/>
            <a:endCxn id="265" idx="1"/>
          </p:cNvCxnSpPr>
          <p:nvPr/>
        </p:nvCxnSpPr>
        <p:spPr>
          <a:xfrm flipV="1">
            <a:off x="3637790" y="5823724"/>
            <a:ext cx="183681" cy="223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Lekerekített téglalap 273"/>
          <p:cNvSpPr/>
          <p:nvPr/>
        </p:nvSpPr>
        <p:spPr>
          <a:xfrm>
            <a:off x="3851920" y="6176083"/>
            <a:ext cx="760283" cy="1661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 </a:t>
            </a:r>
            <a:r>
              <a:rPr lang="hu-HU" sz="1100" dirty="0" err="1" smtClean="0">
                <a:solidFill>
                  <a:schemeClr val="tx1"/>
                </a:solidFill>
              </a:rPr>
              <a:t>jogsz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75" name="Lekerekített téglalap 274"/>
          <p:cNvSpPr/>
          <p:nvPr/>
        </p:nvSpPr>
        <p:spPr>
          <a:xfrm>
            <a:off x="4734901" y="4446888"/>
            <a:ext cx="1465314" cy="4041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A jó vízgazdálkodást segítő </a:t>
            </a:r>
            <a:r>
              <a:rPr lang="hu-HU" sz="1100" dirty="0" err="1" smtClean="0">
                <a:solidFill>
                  <a:schemeClr val="tx1"/>
                </a:solidFill>
              </a:rPr>
              <a:t>ök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vizsg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76" name="Lekerekített téglalap 275"/>
          <p:cNvSpPr/>
          <p:nvPr/>
        </p:nvSpPr>
        <p:spPr>
          <a:xfrm>
            <a:off x="6622627" y="3043353"/>
            <a:ext cx="864096" cy="2307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Képzés+QA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77" name="Lekerekített téglalap 276"/>
          <p:cNvSpPr/>
          <p:nvPr/>
        </p:nvSpPr>
        <p:spPr>
          <a:xfrm>
            <a:off x="4884820" y="2054862"/>
            <a:ext cx="1656550" cy="3565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 adatszolgáltatás és </a:t>
            </a:r>
            <a:r>
              <a:rPr lang="hu-HU" sz="1100" dirty="0" err="1" smtClean="0">
                <a:solidFill>
                  <a:schemeClr val="tx1"/>
                </a:solidFill>
              </a:rPr>
              <a:t>interkalibráció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78" name="Lekerekített téglalap 277"/>
          <p:cNvSpPr/>
          <p:nvPr/>
        </p:nvSpPr>
        <p:spPr>
          <a:xfrm>
            <a:off x="7532244" y="2353138"/>
            <a:ext cx="1559022" cy="2343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Módsz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fejl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kieg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02" name="Egyenes összekötő nyíllal 201"/>
          <p:cNvCxnSpPr>
            <a:stCxn id="82" idx="3"/>
            <a:endCxn id="278" idx="1"/>
          </p:cNvCxnSpPr>
          <p:nvPr/>
        </p:nvCxnSpPr>
        <p:spPr>
          <a:xfrm>
            <a:off x="6541370" y="1818958"/>
            <a:ext cx="990874" cy="65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Lekerekített téglalap 280"/>
          <p:cNvSpPr/>
          <p:nvPr/>
        </p:nvSpPr>
        <p:spPr>
          <a:xfrm>
            <a:off x="7737144" y="268332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Rossz </a:t>
            </a:r>
            <a:r>
              <a:rPr lang="hu-HU" sz="1100" dirty="0" err="1" smtClean="0">
                <a:solidFill>
                  <a:schemeClr val="tx1"/>
                </a:solidFill>
              </a:rPr>
              <a:t>bes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val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2" name="Lekerekített téglalap 281"/>
          <p:cNvSpPr/>
          <p:nvPr/>
        </p:nvSpPr>
        <p:spPr>
          <a:xfrm>
            <a:off x="7730981" y="294508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Szikes módszer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3" name="Lekerekített téglalap 282"/>
          <p:cNvSpPr/>
          <p:nvPr/>
        </p:nvSpPr>
        <p:spPr>
          <a:xfrm>
            <a:off x="7730981" y="322172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Hal mf - </a:t>
            </a:r>
            <a:r>
              <a:rPr lang="hu-HU" sz="1100" dirty="0" err="1" smtClean="0">
                <a:solidFill>
                  <a:schemeClr val="tx1"/>
                </a:solidFill>
              </a:rPr>
              <a:t>hymo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4" name="Lekerekített téglalap 283"/>
          <p:cNvSpPr/>
          <p:nvPr/>
        </p:nvSpPr>
        <p:spPr>
          <a:xfrm>
            <a:off x="7730981" y="3495438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FB mf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5" name="Lekerekített téglalap 284"/>
          <p:cNvSpPr/>
          <p:nvPr/>
        </p:nvSpPr>
        <p:spPr>
          <a:xfrm>
            <a:off x="7738242" y="377030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MZB mf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6" name="Lekerekített téglalap 285"/>
          <p:cNvSpPr/>
          <p:nvPr/>
        </p:nvSpPr>
        <p:spPr>
          <a:xfrm>
            <a:off x="7738242" y="4026140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MF </a:t>
            </a:r>
            <a:r>
              <a:rPr lang="hu-HU" sz="1100" dirty="0" err="1" smtClean="0">
                <a:solidFill>
                  <a:schemeClr val="tx1"/>
                </a:solidFill>
              </a:rPr>
              <a:t>mf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hegyv</a:t>
            </a:r>
            <a:r>
              <a:rPr lang="hu-HU" sz="1100" dirty="0" smtClean="0">
                <a:solidFill>
                  <a:schemeClr val="tx1"/>
                </a:solidFill>
              </a:rPr>
              <a:t>+tár.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7" name="Lekerekített téglalap 286"/>
          <p:cNvSpPr/>
          <p:nvPr/>
        </p:nvSpPr>
        <p:spPr>
          <a:xfrm>
            <a:off x="7738242" y="4314384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smtClean="0">
                <a:solidFill>
                  <a:schemeClr val="tx1"/>
                </a:solidFill>
              </a:rPr>
              <a:t>MF mf</a:t>
            </a:r>
            <a:r>
              <a:rPr lang="hu-HU" sz="1100" dirty="0" smtClean="0">
                <a:solidFill>
                  <a:schemeClr val="tx1"/>
                </a:solidFill>
              </a:rPr>
              <a:t> specifikusság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88" name="Lekerekített téglalap 287"/>
          <p:cNvSpPr/>
          <p:nvPr/>
        </p:nvSpPr>
        <p:spPr>
          <a:xfrm>
            <a:off x="7737144" y="4559028"/>
            <a:ext cx="1378986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Duna </a:t>
            </a:r>
            <a:r>
              <a:rPr lang="hu-HU" sz="1100" dirty="0" err="1" smtClean="0">
                <a:solidFill>
                  <a:schemeClr val="tx1"/>
                </a:solidFill>
              </a:rPr>
              <a:t>repr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tip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0" name="Lekerekített téglalap 289"/>
          <p:cNvSpPr/>
          <p:nvPr/>
        </p:nvSpPr>
        <p:spPr>
          <a:xfrm>
            <a:off x="7728994" y="5085052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Tavak </a:t>
            </a:r>
            <a:r>
              <a:rPr lang="hu-HU" sz="1100" dirty="0" err="1" smtClean="0">
                <a:solidFill>
                  <a:schemeClr val="tx1"/>
                </a:solidFill>
              </a:rPr>
              <a:t>heterogen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1" name="Lekerekített téglalap 290"/>
          <p:cNvSpPr/>
          <p:nvPr/>
        </p:nvSpPr>
        <p:spPr>
          <a:xfrm>
            <a:off x="7728994" y="532359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Balaton </a:t>
            </a:r>
            <a:r>
              <a:rPr lang="hu-HU" sz="1100" dirty="0" err="1" smtClean="0">
                <a:solidFill>
                  <a:schemeClr val="tx1"/>
                </a:solidFill>
              </a:rPr>
              <a:t>öko</a:t>
            </a:r>
            <a:r>
              <a:rPr lang="hu-HU" sz="1100" dirty="0" smtClean="0">
                <a:solidFill>
                  <a:schemeClr val="tx1"/>
                </a:solidFill>
              </a:rPr>
              <a:t> és hal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92" name="Lekerekített téglalap 291"/>
          <p:cNvSpPr/>
          <p:nvPr/>
        </p:nvSpPr>
        <p:spPr>
          <a:xfrm>
            <a:off x="7728994" y="5586378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Adathiányos </a:t>
            </a:r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51" name="Lekerekített téglalap 150"/>
          <p:cNvSpPr/>
          <p:nvPr/>
        </p:nvSpPr>
        <p:spPr>
          <a:xfrm>
            <a:off x="7742561" y="4827119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Domb és sík </a:t>
            </a:r>
            <a:r>
              <a:rPr lang="hu-HU" sz="1100" dirty="0" err="1" smtClean="0">
                <a:solidFill>
                  <a:schemeClr val="tx1"/>
                </a:solidFill>
              </a:rPr>
              <a:t>rep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7640474" y="2594433"/>
            <a:ext cx="0" cy="308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>
            <a:endCxn id="281" idx="1"/>
          </p:cNvCxnSpPr>
          <p:nvPr/>
        </p:nvCxnSpPr>
        <p:spPr>
          <a:xfrm>
            <a:off x="7665136" y="2773339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endCxn id="282" idx="1"/>
          </p:cNvCxnSpPr>
          <p:nvPr/>
        </p:nvCxnSpPr>
        <p:spPr>
          <a:xfrm>
            <a:off x="7640474" y="3035099"/>
            <a:ext cx="905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283" idx="1"/>
          </p:cNvCxnSpPr>
          <p:nvPr/>
        </p:nvCxnSpPr>
        <p:spPr>
          <a:xfrm>
            <a:off x="7640474" y="3301688"/>
            <a:ext cx="90507" cy="10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7640474" y="3585448"/>
            <a:ext cx="102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gyenes összekötő nyíllal 226"/>
          <p:cNvCxnSpPr>
            <a:endCxn id="285" idx="1"/>
          </p:cNvCxnSpPr>
          <p:nvPr/>
        </p:nvCxnSpPr>
        <p:spPr>
          <a:xfrm flipV="1">
            <a:off x="7640474" y="3860315"/>
            <a:ext cx="97768" cy="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gyenes összekötő nyíllal 244"/>
          <p:cNvCxnSpPr>
            <a:endCxn id="286" idx="1"/>
          </p:cNvCxnSpPr>
          <p:nvPr/>
        </p:nvCxnSpPr>
        <p:spPr>
          <a:xfrm flipV="1">
            <a:off x="7640474" y="4116150"/>
            <a:ext cx="97768" cy="11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gyenes összekötő nyíllal 246"/>
          <p:cNvCxnSpPr>
            <a:endCxn id="287" idx="1"/>
          </p:cNvCxnSpPr>
          <p:nvPr/>
        </p:nvCxnSpPr>
        <p:spPr>
          <a:xfrm>
            <a:off x="7640474" y="4404394"/>
            <a:ext cx="977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nyíllal 251"/>
          <p:cNvCxnSpPr>
            <a:endCxn id="288" idx="1"/>
          </p:cNvCxnSpPr>
          <p:nvPr/>
        </p:nvCxnSpPr>
        <p:spPr>
          <a:xfrm>
            <a:off x="7640474" y="4631176"/>
            <a:ext cx="96670" cy="17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gyenes összekötő nyíllal 254"/>
          <p:cNvCxnSpPr>
            <a:endCxn id="151" idx="1"/>
          </p:cNvCxnSpPr>
          <p:nvPr/>
        </p:nvCxnSpPr>
        <p:spPr>
          <a:xfrm>
            <a:off x="7640474" y="4917129"/>
            <a:ext cx="102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endCxn id="290" idx="1"/>
          </p:cNvCxnSpPr>
          <p:nvPr/>
        </p:nvCxnSpPr>
        <p:spPr>
          <a:xfrm flipV="1">
            <a:off x="7640474" y="5175062"/>
            <a:ext cx="88520" cy="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endCxn id="291" idx="1"/>
          </p:cNvCxnSpPr>
          <p:nvPr/>
        </p:nvCxnSpPr>
        <p:spPr>
          <a:xfrm>
            <a:off x="7640474" y="5413609"/>
            <a:ext cx="8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endCxn id="292" idx="1"/>
          </p:cNvCxnSpPr>
          <p:nvPr/>
        </p:nvCxnSpPr>
        <p:spPr>
          <a:xfrm>
            <a:off x="7640474" y="5676388"/>
            <a:ext cx="8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114" idx="3"/>
            <a:endCxn id="274" idx="1"/>
          </p:cNvCxnSpPr>
          <p:nvPr/>
        </p:nvCxnSpPr>
        <p:spPr>
          <a:xfrm flipV="1">
            <a:off x="3637790" y="6259167"/>
            <a:ext cx="214130" cy="133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114" idx="3"/>
            <a:endCxn id="267" idx="1"/>
          </p:cNvCxnSpPr>
          <p:nvPr/>
        </p:nvCxnSpPr>
        <p:spPr>
          <a:xfrm>
            <a:off x="3637790" y="6392527"/>
            <a:ext cx="218618" cy="119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115" idx="3"/>
            <a:endCxn id="266" idx="1"/>
          </p:cNvCxnSpPr>
          <p:nvPr/>
        </p:nvCxnSpPr>
        <p:spPr>
          <a:xfrm>
            <a:off x="3637790" y="6719617"/>
            <a:ext cx="218619" cy="5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2" idx="2"/>
            <a:endCxn id="82" idx="2"/>
          </p:cNvCxnSpPr>
          <p:nvPr/>
        </p:nvCxnSpPr>
        <p:spPr>
          <a:xfrm>
            <a:off x="6181330" y="19343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>
            <a:stCxn id="82" idx="2"/>
            <a:endCxn id="277" idx="0"/>
          </p:cNvCxnSpPr>
          <p:nvPr/>
        </p:nvCxnSpPr>
        <p:spPr>
          <a:xfrm flipH="1">
            <a:off x="5713095" y="1934354"/>
            <a:ext cx="468235" cy="120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82" idx="3"/>
            <a:endCxn id="276" idx="0"/>
          </p:cNvCxnSpPr>
          <p:nvPr/>
        </p:nvCxnSpPr>
        <p:spPr>
          <a:xfrm>
            <a:off x="6541370" y="1818958"/>
            <a:ext cx="513305" cy="1224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Lekerekített téglalap 198"/>
          <p:cNvSpPr/>
          <p:nvPr/>
        </p:nvSpPr>
        <p:spPr>
          <a:xfrm>
            <a:off x="5093089" y="2586393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Tó+folyó </a:t>
            </a:r>
            <a:r>
              <a:rPr lang="hu-HU" sz="1100" dirty="0" err="1" smtClean="0">
                <a:solidFill>
                  <a:schemeClr val="tx1"/>
                </a:solidFill>
              </a:rPr>
              <a:t>ik</a:t>
            </a:r>
            <a:r>
              <a:rPr lang="hu-HU" sz="1100" dirty="0" smtClean="0">
                <a:solidFill>
                  <a:schemeClr val="tx1"/>
                </a:solidFill>
              </a:rPr>
              <a:t>+</a:t>
            </a:r>
            <a:r>
              <a:rPr lang="hu-HU" sz="1100" dirty="0" err="1" smtClean="0">
                <a:solidFill>
                  <a:schemeClr val="tx1"/>
                </a:solidFill>
              </a:rPr>
              <a:t>ökopot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1" name="Lekerekített téglalap 200"/>
          <p:cNvSpPr/>
          <p:nvPr/>
        </p:nvSpPr>
        <p:spPr>
          <a:xfrm>
            <a:off x="5096760" y="2826664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FB FP MF jel tavas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03" name="Lekerekített téglalap 202"/>
          <p:cNvSpPr/>
          <p:nvPr/>
        </p:nvSpPr>
        <p:spPr>
          <a:xfrm>
            <a:off x="5103291" y="3061576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EU+HU </a:t>
            </a:r>
            <a:r>
              <a:rPr lang="hu-HU" sz="1100" dirty="0" err="1" smtClean="0">
                <a:solidFill>
                  <a:schemeClr val="tx1"/>
                </a:solidFill>
              </a:rPr>
              <a:t>adatszolg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57" name="Egyenes összekötő 256"/>
          <p:cNvCxnSpPr/>
          <p:nvPr/>
        </p:nvCxnSpPr>
        <p:spPr>
          <a:xfrm>
            <a:off x="4989227" y="2431155"/>
            <a:ext cx="0" cy="720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gyenes összekötő nyíllal 259"/>
          <p:cNvCxnSpPr>
            <a:endCxn id="203" idx="1"/>
          </p:cNvCxnSpPr>
          <p:nvPr/>
        </p:nvCxnSpPr>
        <p:spPr>
          <a:xfrm>
            <a:off x="4989227" y="3151586"/>
            <a:ext cx="114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nyíllal 261"/>
          <p:cNvCxnSpPr>
            <a:endCxn id="201" idx="1"/>
          </p:cNvCxnSpPr>
          <p:nvPr/>
        </p:nvCxnSpPr>
        <p:spPr>
          <a:xfrm>
            <a:off x="4989227" y="2909235"/>
            <a:ext cx="107533" cy="7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gyenes összekötő nyíllal 268"/>
          <p:cNvCxnSpPr>
            <a:endCxn id="199" idx="1"/>
          </p:cNvCxnSpPr>
          <p:nvPr/>
        </p:nvCxnSpPr>
        <p:spPr>
          <a:xfrm>
            <a:off x="4989227" y="2676403"/>
            <a:ext cx="103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Lekerekített téglalap 212"/>
          <p:cNvSpPr/>
          <p:nvPr/>
        </p:nvSpPr>
        <p:spPr>
          <a:xfrm>
            <a:off x="5969260" y="3345695"/>
            <a:ext cx="1368152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Tax</a:t>
            </a:r>
            <a:r>
              <a:rPr lang="hu-HU" sz="1100" dirty="0" smtClean="0">
                <a:solidFill>
                  <a:schemeClr val="tx1"/>
                </a:solidFill>
              </a:rPr>
              <a:t> képzés 4 BQE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14" name="Lekerekített téglalap 213"/>
          <p:cNvSpPr/>
          <p:nvPr/>
        </p:nvSpPr>
        <p:spPr>
          <a:xfrm>
            <a:off x="5969260" y="3567166"/>
            <a:ext cx="1368152" cy="51219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Mon</a:t>
            </a:r>
            <a:r>
              <a:rPr lang="hu-HU" sz="1100" dirty="0" smtClean="0">
                <a:solidFill>
                  <a:schemeClr val="tx1"/>
                </a:solidFill>
              </a:rPr>
              <a:t> adat QA eljárásrend (</a:t>
            </a:r>
            <a:r>
              <a:rPr lang="hu-HU" sz="1100" dirty="0" err="1" smtClean="0">
                <a:solidFill>
                  <a:schemeClr val="tx1"/>
                </a:solidFill>
              </a:rPr>
              <a:t>tax</a:t>
            </a:r>
            <a:r>
              <a:rPr lang="hu-HU" sz="1100" dirty="0" smtClean="0">
                <a:solidFill>
                  <a:schemeClr val="tx1"/>
                </a:solidFill>
              </a:rPr>
              <a:t> és </a:t>
            </a:r>
            <a:r>
              <a:rPr lang="hu-HU" sz="1100" dirty="0" err="1" smtClean="0">
                <a:solidFill>
                  <a:schemeClr val="tx1"/>
                </a:solidFill>
              </a:rPr>
              <a:t>info</a:t>
            </a:r>
            <a:r>
              <a:rPr lang="hu-HU" sz="1100" dirty="0" smtClean="0">
                <a:solidFill>
                  <a:schemeClr val="tx1"/>
                </a:solidFill>
              </a:rPr>
              <a:t>)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273" name="Egyenes összekötő 272"/>
          <p:cNvCxnSpPr/>
          <p:nvPr/>
        </p:nvCxnSpPr>
        <p:spPr>
          <a:xfrm>
            <a:off x="7452320" y="3277243"/>
            <a:ext cx="0" cy="54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gyenes összekötő nyíllal 279"/>
          <p:cNvCxnSpPr>
            <a:endCxn id="214" idx="3"/>
          </p:cNvCxnSpPr>
          <p:nvPr/>
        </p:nvCxnSpPr>
        <p:spPr>
          <a:xfrm flipH="1">
            <a:off x="7337412" y="3817705"/>
            <a:ext cx="114908" cy="5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>
            <a:endCxn id="213" idx="3"/>
          </p:cNvCxnSpPr>
          <p:nvPr/>
        </p:nvCxnSpPr>
        <p:spPr>
          <a:xfrm flipH="1">
            <a:off x="7337412" y="3435705"/>
            <a:ext cx="1149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 flipH="1">
            <a:off x="4816320" y="1934354"/>
            <a:ext cx="1004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>
            <a:off x="4816320" y="1934354"/>
            <a:ext cx="0" cy="1411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>
            <a:off x="4816320" y="3345695"/>
            <a:ext cx="1004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Egyenes összekötő 296"/>
          <p:cNvCxnSpPr/>
          <p:nvPr/>
        </p:nvCxnSpPr>
        <p:spPr>
          <a:xfrm>
            <a:off x="5821290" y="3345695"/>
            <a:ext cx="0" cy="617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Egyenes összekötő 298"/>
          <p:cNvCxnSpPr/>
          <p:nvPr/>
        </p:nvCxnSpPr>
        <p:spPr>
          <a:xfrm>
            <a:off x="5821290" y="3962781"/>
            <a:ext cx="262878" cy="23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Egyenes összekötő nyíllal 300"/>
          <p:cNvCxnSpPr/>
          <p:nvPr/>
        </p:nvCxnSpPr>
        <p:spPr>
          <a:xfrm>
            <a:off x="6084168" y="4180284"/>
            <a:ext cx="0" cy="25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Lekerekített téglalap 302"/>
          <p:cNvSpPr/>
          <p:nvPr/>
        </p:nvSpPr>
        <p:spPr>
          <a:xfrm>
            <a:off x="6341982" y="4542810"/>
            <a:ext cx="1225999" cy="66236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Aszimm</a:t>
            </a:r>
            <a:r>
              <a:rPr lang="hu-HU" sz="1100" dirty="0" smtClean="0">
                <a:solidFill>
                  <a:schemeClr val="tx1"/>
                </a:solidFill>
              </a:rPr>
              <a:t> kotrás, kereszt műt, </a:t>
            </a:r>
            <a:r>
              <a:rPr lang="hu-HU" sz="1100" dirty="0" err="1" smtClean="0">
                <a:solidFill>
                  <a:schemeClr val="tx1"/>
                </a:solidFill>
              </a:rPr>
              <a:t>barrier</a:t>
            </a:r>
            <a:r>
              <a:rPr lang="hu-HU" sz="1100" dirty="0" smtClean="0">
                <a:solidFill>
                  <a:schemeClr val="tx1"/>
                </a:solidFill>
              </a:rPr>
              <a:t> bontás, hallépcső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4" name="Lekerekített téglalap 303"/>
          <p:cNvSpPr/>
          <p:nvPr/>
        </p:nvSpPr>
        <p:spPr>
          <a:xfrm>
            <a:off x="4813178" y="4966627"/>
            <a:ext cx="1368152" cy="3688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Urbanizáció és medermorf hat hal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5" name="Lekerekített téglalap 304"/>
          <p:cNvSpPr/>
          <p:nvPr/>
        </p:nvSpPr>
        <p:spPr>
          <a:xfrm>
            <a:off x="4813178" y="5424685"/>
            <a:ext cx="1368152" cy="38004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Ökol</a:t>
            </a:r>
            <a:r>
              <a:rPr lang="hu-HU" sz="1100" dirty="0" smtClean="0">
                <a:solidFill>
                  <a:schemeClr val="tx1"/>
                </a:solidFill>
              </a:rPr>
              <a:t> vízigény és kiszáradás hat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6" name="Lekerekített téglalap 305"/>
          <p:cNvSpPr/>
          <p:nvPr/>
        </p:nvSpPr>
        <p:spPr>
          <a:xfrm>
            <a:off x="4832063" y="5940955"/>
            <a:ext cx="1349267" cy="1800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Termálterhelés hat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7" name="Lekerekített téglalap 306"/>
          <p:cNvSpPr/>
          <p:nvPr/>
        </p:nvSpPr>
        <p:spPr>
          <a:xfrm>
            <a:off x="4828392" y="6242742"/>
            <a:ext cx="1352938" cy="19612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Paleolimnológia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308" name="Lekerekített téglalap 307"/>
          <p:cNvSpPr/>
          <p:nvPr/>
        </p:nvSpPr>
        <p:spPr>
          <a:xfrm>
            <a:off x="6329111" y="6030965"/>
            <a:ext cx="1238870" cy="42355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chemeClr val="tx1"/>
                </a:solidFill>
              </a:rPr>
              <a:t>Trofitás</a:t>
            </a:r>
            <a:r>
              <a:rPr lang="hu-HU" sz="1100" dirty="0" smtClean="0">
                <a:solidFill>
                  <a:schemeClr val="tx1"/>
                </a:solidFill>
              </a:rPr>
              <a:t> skála és </a:t>
            </a:r>
          </a:p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VKI minősítés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311" name="Egyenes összekötő nyíllal 310"/>
          <p:cNvCxnSpPr>
            <a:stCxn id="275" idx="3"/>
          </p:cNvCxnSpPr>
          <p:nvPr/>
        </p:nvCxnSpPr>
        <p:spPr>
          <a:xfrm>
            <a:off x="6200215" y="4648965"/>
            <a:ext cx="141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Lekerekített téglalap 312"/>
          <p:cNvSpPr/>
          <p:nvPr/>
        </p:nvSpPr>
        <p:spPr>
          <a:xfrm>
            <a:off x="6341982" y="5325799"/>
            <a:ext cx="1225999" cy="57781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Diffúz </a:t>
            </a:r>
            <a:r>
              <a:rPr lang="hu-HU" sz="1100" dirty="0" err="1" smtClean="0">
                <a:solidFill>
                  <a:schemeClr val="tx1"/>
                </a:solidFill>
              </a:rPr>
              <a:t>terh</a:t>
            </a:r>
            <a:r>
              <a:rPr lang="hu-HU" sz="1100" dirty="0" smtClean="0">
                <a:solidFill>
                  <a:schemeClr val="tx1"/>
                </a:solidFill>
              </a:rPr>
              <a:t> hat és </a:t>
            </a:r>
            <a:r>
              <a:rPr lang="hu-HU" sz="1100" dirty="0" err="1" smtClean="0">
                <a:solidFill>
                  <a:schemeClr val="tx1"/>
                </a:solidFill>
              </a:rPr>
              <a:t>litoraális</a:t>
            </a:r>
            <a:r>
              <a:rPr lang="hu-HU" sz="1100" dirty="0" smtClean="0">
                <a:solidFill>
                  <a:schemeClr val="tx1"/>
                </a:solidFill>
              </a:rPr>
              <a:t> növényzet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316" name="Egyenes összekötő 315"/>
          <p:cNvCxnSpPr/>
          <p:nvPr/>
        </p:nvCxnSpPr>
        <p:spPr>
          <a:xfrm>
            <a:off x="4734901" y="4847445"/>
            <a:ext cx="12920" cy="1494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Egyenes összekötő nyíllal 317"/>
          <p:cNvCxnSpPr>
            <a:endCxn id="304" idx="1"/>
          </p:cNvCxnSpPr>
          <p:nvPr/>
        </p:nvCxnSpPr>
        <p:spPr>
          <a:xfrm>
            <a:off x="4741361" y="5151050"/>
            <a:ext cx="7181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nyíllal 95"/>
          <p:cNvCxnSpPr>
            <a:endCxn id="305" idx="1"/>
          </p:cNvCxnSpPr>
          <p:nvPr/>
        </p:nvCxnSpPr>
        <p:spPr>
          <a:xfrm>
            <a:off x="4741361" y="5614706"/>
            <a:ext cx="718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99"/>
          <p:cNvCxnSpPr>
            <a:endCxn id="306" idx="1"/>
          </p:cNvCxnSpPr>
          <p:nvPr/>
        </p:nvCxnSpPr>
        <p:spPr>
          <a:xfrm>
            <a:off x="4741361" y="6030965"/>
            <a:ext cx="907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/>
          <p:cNvCxnSpPr>
            <a:endCxn id="307" idx="1"/>
          </p:cNvCxnSpPr>
          <p:nvPr/>
        </p:nvCxnSpPr>
        <p:spPr>
          <a:xfrm flipV="1">
            <a:off x="4741361" y="6340804"/>
            <a:ext cx="87031" cy="1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119"/>
          <p:cNvCxnSpPr/>
          <p:nvPr/>
        </p:nvCxnSpPr>
        <p:spPr>
          <a:xfrm>
            <a:off x="6271099" y="4632170"/>
            <a:ext cx="0" cy="161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Egyenes összekötő nyíllal 1029"/>
          <p:cNvCxnSpPr>
            <a:endCxn id="313" idx="1"/>
          </p:cNvCxnSpPr>
          <p:nvPr/>
        </p:nvCxnSpPr>
        <p:spPr>
          <a:xfrm>
            <a:off x="6271098" y="5614706"/>
            <a:ext cx="708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gyenes összekötő nyíllal 1031"/>
          <p:cNvCxnSpPr>
            <a:endCxn id="308" idx="1"/>
          </p:cNvCxnSpPr>
          <p:nvPr/>
        </p:nvCxnSpPr>
        <p:spPr>
          <a:xfrm>
            <a:off x="6271099" y="6242742"/>
            <a:ext cx="58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Lekerekített téglalap 203"/>
          <p:cNvSpPr/>
          <p:nvPr/>
        </p:nvSpPr>
        <p:spPr>
          <a:xfrm>
            <a:off x="7543824" y="2237476"/>
            <a:ext cx="1566889" cy="515819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7" name="Lekerekített téglalap 206"/>
          <p:cNvSpPr/>
          <p:nvPr/>
        </p:nvSpPr>
        <p:spPr>
          <a:xfrm>
            <a:off x="6418668" y="2904315"/>
            <a:ext cx="1323893" cy="53139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8" name="Lekerekített téglalap 207"/>
          <p:cNvSpPr/>
          <p:nvPr/>
        </p:nvSpPr>
        <p:spPr>
          <a:xfrm>
            <a:off x="4644007" y="4353430"/>
            <a:ext cx="1656097" cy="613198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9" name="Lekerekített téglalap 208"/>
          <p:cNvSpPr/>
          <p:nvPr/>
        </p:nvSpPr>
        <p:spPr>
          <a:xfrm>
            <a:off x="4828391" y="2039255"/>
            <a:ext cx="1794235" cy="442086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0" name="Lekerekített téglalap 209"/>
          <p:cNvSpPr/>
          <p:nvPr/>
        </p:nvSpPr>
        <p:spPr>
          <a:xfrm>
            <a:off x="5456425" y="1624314"/>
            <a:ext cx="1504846" cy="35578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896544" cy="576064"/>
          </a:xfrm>
        </p:spPr>
        <p:txBody>
          <a:bodyPr>
            <a:noAutofit/>
          </a:bodyPr>
          <a:lstStyle/>
          <a:p>
            <a:r>
              <a:rPr lang="hu-HU" sz="3200" b="1" dirty="0"/>
              <a:t>8. sz. </a:t>
            </a:r>
            <a:r>
              <a:rPr lang="hu-HU" sz="3200" b="1" dirty="0" smtClean="0"/>
              <a:t>projektelem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87624" y="1052736"/>
            <a:ext cx="7344816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hu-HU" b="1" dirty="0"/>
              <a:t>Igazgatósági, vízminőségi mintavételi csoportok akkreditációjának kiterjesztése a felszín alatti vizek vizsgálatára és az 1821/2015. (XI. 12.) </a:t>
            </a:r>
            <a:r>
              <a:rPr lang="hu-HU" b="1" dirty="0" err="1"/>
              <a:t>Kh</a:t>
            </a:r>
            <a:r>
              <a:rPr lang="hu-HU" b="1" dirty="0"/>
              <a:t>. szerinti vízminőségi monitoring </a:t>
            </a:r>
            <a:r>
              <a:rPr lang="hu-HU" b="1" dirty="0" smtClean="0"/>
              <a:t>fejlesztése</a:t>
            </a:r>
          </a:p>
          <a:p>
            <a:pPr lvl="1"/>
            <a:r>
              <a:rPr lang="hu-HU" sz="2400" dirty="0" smtClean="0"/>
              <a:t>Vezérelhető (KDT) és </a:t>
            </a:r>
            <a:r>
              <a:rPr lang="hu-HU" sz="2400" dirty="0"/>
              <a:t>egyszerű mintavételi </a:t>
            </a:r>
            <a:r>
              <a:rPr lang="hu-HU" sz="2400" dirty="0" smtClean="0"/>
              <a:t>eszközök </a:t>
            </a:r>
            <a:endParaRPr lang="hu-HU" sz="2400" dirty="0"/>
          </a:p>
          <a:p>
            <a:pPr lvl="1"/>
            <a:r>
              <a:rPr lang="hu-HU" sz="2400" dirty="0"/>
              <a:t>H</a:t>
            </a:r>
            <a:r>
              <a:rPr lang="hu-HU" sz="2400" dirty="0" smtClean="0"/>
              <a:t>elyszíni </a:t>
            </a:r>
            <a:r>
              <a:rPr lang="hu-HU" sz="2400" dirty="0"/>
              <a:t>mérőeszközök</a:t>
            </a:r>
          </a:p>
          <a:p>
            <a:pPr lvl="1"/>
            <a:r>
              <a:rPr lang="hu-HU" sz="2400" dirty="0"/>
              <a:t>L</a:t>
            </a:r>
            <a:r>
              <a:rPr lang="hu-HU" sz="2400" dirty="0" smtClean="0"/>
              <a:t>aboratóriumi </a:t>
            </a:r>
            <a:r>
              <a:rPr lang="hu-HU" sz="2400" dirty="0"/>
              <a:t>mérőeszközök (TOC+TN </a:t>
            </a:r>
            <a:r>
              <a:rPr lang="hu-HU" sz="2400" dirty="0" smtClean="0"/>
              <a:t>mérő, TP mérő (NYUDU) és </a:t>
            </a:r>
            <a:r>
              <a:rPr lang="hu-HU" sz="2400" dirty="0" err="1" smtClean="0"/>
              <a:t>Hg</a:t>
            </a:r>
            <a:r>
              <a:rPr lang="hu-HU" sz="2400" dirty="0" smtClean="0"/>
              <a:t> mérő (KÖTI)</a:t>
            </a:r>
          </a:p>
          <a:p>
            <a:pPr lvl="1"/>
            <a:r>
              <a:rPr lang="hu-HU" sz="2400" dirty="0" err="1" smtClean="0"/>
              <a:t>VIZIG-ek</a:t>
            </a:r>
            <a:r>
              <a:rPr lang="hu-HU" sz="2400" dirty="0" smtClean="0"/>
              <a:t> közti együttműködésben országosan hasznosulnak az </a:t>
            </a:r>
            <a:r>
              <a:rPr lang="hu-HU" sz="2400" dirty="0" smtClean="0"/>
              <a:t>eszközök</a:t>
            </a:r>
          </a:p>
          <a:p>
            <a:pPr lvl="1"/>
            <a:endParaRPr lang="hu-HU" sz="2400" dirty="0"/>
          </a:p>
          <a:p>
            <a:pPr marL="457200" lvl="1" indent="0">
              <a:buNone/>
            </a:pPr>
            <a:r>
              <a:rPr lang="hu-HU" sz="2400" dirty="0"/>
              <a:t>A közbeszerzési dokumentumok </a:t>
            </a:r>
            <a:r>
              <a:rPr lang="hu-HU" sz="2400" dirty="0" err="1"/>
              <a:t>KFF-nél</a:t>
            </a:r>
            <a:r>
              <a:rPr lang="hu-HU" sz="2400" dirty="0"/>
              <a:t> közbeszerzés-jogi minőségbiztosításon vannak. Az eljárás várhatóan októberben indul.</a:t>
            </a:r>
            <a:endParaRPr lang="hu-HU" sz="24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79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8517" y="415008"/>
            <a:ext cx="7488832" cy="1647056"/>
          </a:xfrm>
        </p:spPr>
        <p:txBody>
          <a:bodyPr>
            <a:normAutofit/>
          </a:bodyPr>
          <a:lstStyle/>
          <a:p>
            <a:r>
              <a:rPr lang="hu-HU" sz="2700" b="1" dirty="0"/>
              <a:t>9. sz. projektelem: Felszín alatti vizek kémiai </a:t>
            </a:r>
            <a:r>
              <a:rPr lang="hu-HU" sz="2700" b="1" dirty="0" err="1" smtClean="0"/>
              <a:t>monitoringjának</a:t>
            </a:r>
            <a:r>
              <a:rPr lang="hu-HU" sz="2700" b="1" dirty="0" smtClean="0"/>
              <a:t> </a:t>
            </a:r>
            <a:r>
              <a:rPr lang="hu-HU" sz="2700" b="1" dirty="0"/>
              <a:t>fejlesztése: kutak felújítása, új kutak </a:t>
            </a:r>
            <a:r>
              <a:rPr lang="hu-HU" sz="2700" b="1" dirty="0" smtClean="0"/>
              <a:t>fúrása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5576" y="2062064"/>
            <a:ext cx="8075240" cy="413732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Vegyes kútfelújítások, kúttisztítás (ugyanaz a kút)	 </a:t>
            </a:r>
            <a:r>
              <a:rPr lang="hu-HU" dirty="0" smtClean="0"/>
              <a:t>32 </a:t>
            </a:r>
            <a:r>
              <a:rPr lang="hu-HU" dirty="0"/>
              <a:t>ponton</a:t>
            </a:r>
          </a:p>
          <a:p>
            <a:r>
              <a:rPr lang="hu-HU" dirty="0"/>
              <a:t>Továbbfúrás, mélyítés ugyanabban a </a:t>
            </a:r>
            <a:r>
              <a:rPr lang="hu-HU" dirty="0" smtClean="0"/>
              <a:t>kútban 1 </a:t>
            </a:r>
            <a:r>
              <a:rPr lang="hu-HU" dirty="0"/>
              <a:t>ponton</a:t>
            </a:r>
          </a:p>
          <a:p>
            <a:r>
              <a:rPr lang="hu-HU" dirty="0"/>
              <a:t>Melléfúrásos felújítás (ugyanazon a </a:t>
            </a:r>
            <a:r>
              <a:rPr lang="hu-HU" dirty="0" smtClean="0"/>
              <a:t>területen)</a:t>
            </a:r>
            <a:r>
              <a:rPr lang="hu-HU" dirty="0"/>
              <a:t> </a:t>
            </a:r>
            <a:r>
              <a:rPr lang="hu-HU" dirty="0" smtClean="0"/>
              <a:t>19 </a:t>
            </a:r>
            <a:r>
              <a:rPr lang="hu-HU" dirty="0"/>
              <a:t>ponton</a:t>
            </a:r>
          </a:p>
          <a:p>
            <a:r>
              <a:rPr lang="hu-HU" dirty="0"/>
              <a:t>Új VKI kút új helyen (eltömedékelendő, megszűnő kutak </a:t>
            </a:r>
            <a:r>
              <a:rPr lang="hu-HU" dirty="0" smtClean="0"/>
              <a:t>helyett)</a:t>
            </a:r>
            <a:r>
              <a:rPr lang="hu-HU" dirty="0"/>
              <a:t> </a:t>
            </a:r>
            <a:r>
              <a:rPr lang="hu-HU" dirty="0" smtClean="0"/>
              <a:t>14 </a:t>
            </a:r>
            <a:r>
              <a:rPr lang="hu-HU" dirty="0"/>
              <a:t>ponton</a:t>
            </a:r>
          </a:p>
          <a:p>
            <a:r>
              <a:rPr lang="hu-HU" dirty="0"/>
              <a:t>Meglévő, nem felújítható kutak felszámolása </a:t>
            </a:r>
            <a:r>
              <a:rPr lang="hu-HU" dirty="0" smtClean="0"/>
              <a:t>13 </a:t>
            </a:r>
            <a:r>
              <a:rPr lang="hu-HU" dirty="0"/>
              <a:t>ponton</a:t>
            </a:r>
          </a:p>
          <a:p>
            <a:r>
              <a:rPr lang="hu-HU" dirty="0"/>
              <a:t>Új nitrát monitoring kutak adathiányos területekre (nincs korábbi kút</a:t>
            </a:r>
            <a:r>
              <a:rPr lang="hu-HU" dirty="0" smtClean="0"/>
              <a:t>!)</a:t>
            </a:r>
            <a:r>
              <a:rPr lang="hu-HU" dirty="0"/>
              <a:t> </a:t>
            </a:r>
            <a:r>
              <a:rPr lang="hu-HU" dirty="0" smtClean="0"/>
              <a:t>27 </a:t>
            </a:r>
            <a:r>
              <a:rPr lang="hu-HU" dirty="0" smtClean="0"/>
              <a:t>ponton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A közbeszerzési dokumentumok kidolgozás alatt állnak.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97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115616" y="1484784"/>
            <a:ext cx="7344816" cy="4691063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hu-HU" sz="2800" dirty="0" smtClean="0"/>
              <a:t>felszíni és felszín alatti vizek (víztestek) megtervezett </a:t>
            </a:r>
            <a:r>
              <a:rPr lang="hu-HU" sz="2800" dirty="0" err="1" smtClean="0"/>
              <a:t>mintavételi-vizsgálati-megfigyelési</a:t>
            </a:r>
            <a:r>
              <a:rPr lang="hu-HU" sz="2800" dirty="0" smtClean="0"/>
              <a:t> rendszere</a:t>
            </a:r>
          </a:p>
          <a:p>
            <a:pPr marL="457200" indent="-457200">
              <a:buFontTx/>
              <a:buChar char="-"/>
            </a:pPr>
            <a:r>
              <a:rPr lang="hu-HU" sz="2800" dirty="0" smtClean="0"/>
              <a:t>a vizek aktuális állapota és az állapot változásának iránya, sebessége </a:t>
            </a:r>
          </a:p>
          <a:p>
            <a:pPr marL="457200" indent="-457200">
              <a:buFontTx/>
              <a:buChar char="-"/>
            </a:pPr>
            <a:r>
              <a:rPr lang="hu-HU" sz="2800" dirty="0" smtClean="0"/>
              <a:t>döntéstámogatás terhelések jellegének, nagyságának és helyének meghatározásához, intézkedések tervezéséhez</a:t>
            </a:r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3741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93496" cy="1182673"/>
          </a:xfrm>
        </p:spPr>
        <p:txBody>
          <a:bodyPr>
            <a:normAutofit fontScale="90000"/>
          </a:bodyPr>
          <a:lstStyle/>
          <a:p>
            <a:r>
              <a:rPr lang="hu-HU" sz="3100" b="1" dirty="0"/>
              <a:t>11. sz. projektelem: </a:t>
            </a:r>
            <a:r>
              <a:rPr lang="hu-HU" sz="3100" b="1" dirty="0" err="1" smtClean="0"/>
              <a:t>Hidromorfológiai</a:t>
            </a:r>
            <a:r>
              <a:rPr lang="hu-HU" sz="3100" b="1" dirty="0" smtClean="0"/>
              <a:t> </a:t>
            </a:r>
            <a:r>
              <a:rPr lang="hu-HU" sz="3100" b="1" dirty="0"/>
              <a:t>monitoring </a:t>
            </a:r>
            <a:r>
              <a:rPr lang="hu-HU" sz="3100" b="1" dirty="0" smtClean="0"/>
              <a:t>fejlesztése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5576" y="1628800"/>
            <a:ext cx="8064896" cy="49411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A VKI </a:t>
            </a:r>
            <a:r>
              <a:rPr lang="hu-HU" dirty="0" err="1"/>
              <a:t>hidromorfológiai</a:t>
            </a:r>
            <a:r>
              <a:rPr lang="hu-HU" dirty="0"/>
              <a:t> </a:t>
            </a:r>
            <a:r>
              <a:rPr lang="hu-HU" dirty="0" smtClean="0"/>
              <a:t>alapállapot felvétel és állapotértékeléssel kapcsolatos </a:t>
            </a:r>
            <a:r>
              <a:rPr lang="hu-HU" dirty="0"/>
              <a:t>mérési és metodikai fejlesztési feladatokat </a:t>
            </a:r>
            <a:r>
              <a:rPr lang="hu-HU" dirty="0" smtClean="0"/>
              <a:t>és méréseket tartalmaz.</a:t>
            </a:r>
          </a:p>
          <a:p>
            <a:pPr marL="0" indent="0" algn="ctr">
              <a:buNone/>
            </a:pPr>
            <a:endParaRPr lang="hu-HU" dirty="0" smtClean="0"/>
          </a:p>
          <a:p>
            <a:pPr lvl="0"/>
            <a:r>
              <a:rPr lang="x-none" dirty="0" smtClean="0"/>
              <a:t>A </a:t>
            </a:r>
            <a:r>
              <a:rPr lang="x-none" dirty="0"/>
              <a:t>felmérés előkészítése, a hidromorfológiai adatok körének megállapítása:</a:t>
            </a:r>
            <a:endParaRPr lang="hu-HU" dirty="0"/>
          </a:p>
          <a:p>
            <a:pPr lvl="1"/>
            <a:r>
              <a:rPr lang="x-none" dirty="0" smtClean="0"/>
              <a:t>A </a:t>
            </a:r>
            <a:r>
              <a:rPr lang="x-none" dirty="0"/>
              <a:t>hidromorfológiai adattípusok fogalmi pontosítása, </a:t>
            </a:r>
            <a:endParaRPr lang="hu-HU" dirty="0"/>
          </a:p>
          <a:p>
            <a:pPr lvl="1"/>
            <a:r>
              <a:rPr lang="x-none" dirty="0" smtClean="0"/>
              <a:t>A </a:t>
            </a:r>
            <a:r>
              <a:rPr lang="x-none" dirty="0"/>
              <a:t>felmérendő paraméterek értelmezése, definíciójának </a:t>
            </a:r>
            <a:r>
              <a:rPr lang="x-none"/>
              <a:t>pontos </a:t>
            </a:r>
            <a:r>
              <a:rPr lang="x-none" smtClean="0"/>
              <a:t>megadása</a:t>
            </a:r>
            <a:r>
              <a:rPr lang="hu-HU" dirty="0" smtClean="0"/>
              <a:t>.</a:t>
            </a:r>
          </a:p>
          <a:p>
            <a:pPr lvl="0"/>
            <a:r>
              <a:rPr lang="x-none" smtClean="0"/>
              <a:t>A felszíni víztestek morfológiai felmérésére vonatkozó módszertani kézikönyv </a:t>
            </a:r>
            <a:r>
              <a:rPr lang="hu-HU" dirty="0" smtClean="0"/>
              <a:t>és a </a:t>
            </a:r>
            <a:r>
              <a:rPr lang="hu-HU" dirty="0" err="1" smtClean="0"/>
              <a:t>hidromorfológiai</a:t>
            </a:r>
            <a:r>
              <a:rPr lang="hu-HU" dirty="0" smtClean="0"/>
              <a:t> állapot értékelési módszertanának </a:t>
            </a:r>
            <a:r>
              <a:rPr lang="x-none" smtClean="0"/>
              <a:t>elkészítése </a:t>
            </a:r>
            <a:endParaRPr lang="hu-HU" dirty="0" smtClean="0"/>
          </a:p>
          <a:p>
            <a:r>
              <a:rPr lang="hu-HU" dirty="0" smtClean="0"/>
              <a:t>Víztestek </a:t>
            </a:r>
            <a:r>
              <a:rPr lang="hu-HU" dirty="0"/>
              <a:t>terepi </a:t>
            </a:r>
            <a:r>
              <a:rPr lang="hu-HU" dirty="0" smtClean="0"/>
              <a:t>felmérése, az operatív monitoring pontjaiban, </a:t>
            </a:r>
            <a:r>
              <a:rPr lang="hu-HU" dirty="0" smtClean="0"/>
              <a:t>az eredményeket tartalmazó adatbázis és monitoring javaslat </a:t>
            </a:r>
            <a:r>
              <a:rPr lang="hu-HU" dirty="0" smtClean="0"/>
              <a:t>készítése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feladatot </a:t>
            </a:r>
            <a:r>
              <a:rPr lang="hu-HU" dirty="0" err="1" smtClean="0"/>
              <a:t>in-house</a:t>
            </a:r>
            <a:r>
              <a:rPr lang="hu-HU" dirty="0" smtClean="0"/>
              <a:t> konstrukcióban a VIZITERV  </a:t>
            </a:r>
            <a:r>
              <a:rPr lang="hu-HU" dirty="0" err="1" smtClean="0"/>
              <a:t>Environ</a:t>
            </a:r>
            <a:r>
              <a:rPr lang="hu-HU" dirty="0" smtClean="0"/>
              <a:t> Kft. végzi.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37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581528" cy="1143000"/>
          </a:xfrm>
        </p:spPr>
        <p:txBody>
          <a:bodyPr>
            <a:noAutofit/>
          </a:bodyPr>
          <a:lstStyle/>
          <a:p>
            <a:r>
              <a:rPr lang="hu-HU" sz="2800" b="1" dirty="0"/>
              <a:t>12. sz. projektelem: Felső-Tisza vidéki és borsodi vízminőségi mérőállomások </a:t>
            </a:r>
            <a:r>
              <a:rPr lang="hu-HU" sz="2800" b="1" dirty="0" smtClean="0"/>
              <a:t>korszerűsítése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75547" y="1988840"/>
            <a:ext cx="6940869" cy="439248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„Tisza-vízgyűjtő </a:t>
            </a:r>
            <a:r>
              <a:rPr lang="hu-HU" dirty="0"/>
              <a:t>Automatikus Vízminőségi és Riasztórendszer” működőképes állapotba hozása, kommunikációs rendszerének újraépítése és a mért adatok eljuttatása az illetékes Vízügyi Igazgatóságokhoz és az Országos Vízügyi Főigazgatóság </a:t>
            </a:r>
            <a:r>
              <a:rPr lang="hu-HU" dirty="0" smtClean="0"/>
              <a:t>adatbázisába</a:t>
            </a:r>
          </a:p>
          <a:p>
            <a:r>
              <a:rPr lang="hu-HU" dirty="0" smtClean="0"/>
              <a:t>Három állomás</a:t>
            </a:r>
          </a:p>
          <a:p>
            <a:r>
              <a:rPr lang="hu-HU" dirty="0"/>
              <a:t>Távlati </a:t>
            </a:r>
            <a:r>
              <a:rPr lang="hu-HU" dirty="0" smtClean="0"/>
              <a:t>cél a </a:t>
            </a:r>
            <a:r>
              <a:rPr lang="hu-HU" dirty="0"/>
              <a:t>vízügyi igazgatási rendszerben található automatikus, folyamatosan mérő vízminőségi állomás rendszerbe szervezése, folyamatos üzemeltetése és az adatok központi adatbázisba </a:t>
            </a:r>
            <a:r>
              <a:rPr lang="hu-HU" dirty="0" smtClean="0"/>
              <a:t>gyűjtése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vagyonátadási kérdésekben egyeztetés történik a BM és a ME között.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24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172819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x-none" sz="2800" b="1" dirty="0">
                <a:solidFill>
                  <a:schemeClr val="tx1"/>
                </a:solidFill>
                <a:latin typeface="+mj-lt"/>
              </a:rPr>
              <a:t>10. projektelem: </a:t>
            </a:r>
            <a:r>
              <a:rPr lang="hu-HU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hu-HU" sz="2800" b="1" dirty="0" smtClean="0">
                <a:solidFill>
                  <a:schemeClr val="tx1"/>
                </a:solidFill>
                <a:latin typeface="+mj-lt"/>
              </a:rPr>
            </a:br>
            <a:r>
              <a:rPr lang="x-none" sz="2800" b="1" dirty="0" smtClean="0">
                <a:solidFill>
                  <a:schemeClr val="tx1"/>
                </a:solidFill>
                <a:latin typeface="+mj-lt"/>
              </a:rPr>
              <a:t>Kutatási </a:t>
            </a:r>
            <a:r>
              <a:rPr lang="x-none" sz="2800" b="1" dirty="0">
                <a:solidFill>
                  <a:schemeClr val="tx1"/>
                </a:solidFill>
                <a:latin typeface="+mj-lt"/>
              </a:rPr>
              <a:t>– módszerfejlesztő - adatgyűjtő program </a:t>
            </a:r>
            <a:r>
              <a:rPr lang="hu-HU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hu-HU" sz="2800" b="1" dirty="0" smtClean="0">
                <a:solidFill>
                  <a:schemeClr val="tx1"/>
                </a:solidFill>
                <a:latin typeface="+mj-lt"/>
              </a:rPr>
            </a:br>
            <a:endParaRPr lang="hu-H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19672" y="1628800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Célja: </a:t>
            </a:r>
            <a:r>
              <a:rPr lang="x-none" sz="2400" b="1" dirty="0" smtClean="0"/>
              <a:t>a </a:t>
            </a:r>
            <a:r>
              <a:rPr lang="x-none" sz="2400" b="1" dirty="0"/>
              <a:t>VKI biológiai és kémiai minőségi elemeinek </a:t>
            </a:r>
            <a:r>
              <a:rPr lang="x-none" sz="2400" b="1" dirty="0" smtClean="0"/>
              <a:t>csoportjában 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x-none" sz="2400" b="1" dirty="0"/>
              <a:t>az értékelő- és adatrendszerek </a:t>
            </a:r>
            <a:r>
              <a:rPr lang="x-none" sz="2400" b="1" dirty="0" smtClean="0"/>
              <a:t>fejlesztése</a:t>
            </a:r>
            <a:r>
              <a:rPr lang="x-none" sz="2400" b="1" dirty="0"/>
              <a:t>, 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x-none" sz="2400" b="1" dirty="0"/>
              <a:t>a szakmai hiányok </a:t>
            </a:r>
            <a:r>
              <a:rPr lang="x-none" sz="2400" b="1" dirty="0" smtClean="0"/>
              <a:t>pótlása </a:t>
            </a:r>
            <a:r>
              <a:rPr lang="x-none" sz="2400" b="1" dirty="0"/>
              <a:t>és a biológiai interkalibrációs eljárás </a:t>
            </a:r>
            <a:r>
              <a:rPr lang="x-none" sz="2400" b="1"/>
              <a:t>feladatainak </a:t>
            </a:r>
            <a:r>
              <a:rPr lang="x-none" sz="2400" b="1" smtClean="0"/>
              <a:t>elvégzése</a:t>
            </a:r>
            <a:endParaRPr lang="hu-HU" sz="2400" b="1" dirty="0" smtClean="0"/>
          </a:p>
          <a:p>
            <a:endParaRPr lang="hu-HU" sz="2400" b="1" dirty="0"/>
          </a:p>
          <a:p>
            <a:r>
              <a:rPr lang="hu-HU" sz="2400" dirty="0" smtClean="0"/>
              <a:t>Szerződés: 2018. augusztus 6.</a:t>
            </a:r>
            <a:endParaRPr lang="hu-HU" sz="2400" dirty="0"/>
          </a:p>
          <a:p>
            <a:r>
              <a:rPr lang="hu-HU" sz="2400" dirty="0" smtClean="0"/>
              <a:t>B&amp;W2 konzorcium: 	Bálint Analitika Kft, 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</a:t>
            </a:r>
            <a:r>
              <a:rPr lang="hu-HU" sz="2400" dirty="0" err="1" smtClean="0"/>
              <a:t>Wessling</a:t>
            </a:r>
            <a:r>
              <a:rPr lang="hu-HU" sz="2400" dirty="0" smtClean="0"/>
              <a:t> Hungary Kft.</a:t>
            </a:r>
          </a:p>
          <a:p>
            <a:endParaRPr lang="hu-HU" sz="2400" dirty="0"/>
          </a:p>
          <a:p>
            <a:r>
              <a:rPr lang="hu-HU" sz="2400" dirty="0" smtClean="0"/>
              <a:t>			MTA Ökológiai Kutatóközpont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59831" y="6309320"/>
            <a:ext cx="290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2"/>
              </a:rPr>
              <a:t>http://vkimonitoring.ovf.hu/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1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443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10. projektelem - kémia</a:t>
            </a:r>
            <a:endParaRPr lang="hu-HU" sz="28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57553" y="1052736"/>
            <a:ext cx="7643192" cy="5040560"/>
          </a:xfrm>
        </p:spPr>
        <p:txBody>
          <a:bodyPr>
            <a:normAutofit/>
          </a:bodyPr>
          <a:lstStyle/>
          <a:p>
            <a:r>
              <a:rPr lang="hu-HU" dirty="0"/>
              <a:t>A 2015-ben megkezdett kiegészítő monitoring felszíni víz vízfázisa vizsgálatának végrehajtása és a kiegészítő </a:t>
            </a:r>
            <a:r>
              <a:rPr lang="hu-HU" dirty="0" err="1"/>
              <a:t>monitoringban</a:t>
            </a:r>
            <a:r>
              <a:rPr lang="hu-HU" dirty="0"/>
              <a:t> nem vizsgált felszín alatti vizek mintázása és </a:t>
            </a:r>
            <a:r>
              <a:rPr lang="hu-HU" dirty="0" smtClean="0"/>
              <a:t>vizsgálata</a:t>
            </a:r>
          </a:p>
          <a:p>
            <a:r>
              <a:rPr lang="hu-HU" dirty="0"/>
              <a:t>Felszíni vizek veszélyes anyag </a:t>
            </a:r>
            <a:r>
              <a:rPr lang="hu-HU" dirty="0" err="1" smtClean="0"/>
              <a:t>monitoringja</a:t>
            </a:r>
            <a:endParaRPr lang="hu-HU" dirty="0" smtClean="0"/>
          </a:p>
          <a:p>
            <a:r>
              <a:rPr lang="hu-HU" dirty="0"/>
              <a:t>Veszélyes anyagok megoszlásának mérése a vízi környezeti elemek között </a:t>
            </a:r>
            <a:endParaRPr lang="hu-HU" dirty="0" smtClean="0"/>
          </a:p>
          <a:p>
            <a:r>
              <a:rPr lang="hu-HU" dirty="0" err="1"/>
              <a:t>Bióta</a:t>
            </a:r>
            <a:r>
              <a:rPr lang="hu-HU" dirty="0"/>
              <a:t> monitoring </a:t>
            </a:r>
            <a:endParaRPr lang="hu-HU" dirty="0" smtClean="0"/>
          </a:p>
          <a:p>
            <a:r>
              <a:rPr lang="hu-HU" dirty="0"/>
              <a:t>Üledék monitoring </a:t>
            </a:r>
            <a:endParaRPr lang="hu-HU" dirty="0" smtClean="0"/>
          </a:p>
          <a:p>
            <a:r>
              <a:rPr lang="hu-HU" dirty="0"/>
              <a:t>Veszélyes anyagok és vízgyűjtő-specifikus szennyezőanyagok reprezentatív felmérése a kommunális és ipari kibocsátók szennyvizében </a:t>
            </a:r>
          </a:p>
        </p:txBody>
      </p:sp>
    </p:spTree>
    <p:extLst>
      <p:ext uri="{BB962C8B-B14F-4D97-AF65-F5344CB8AC3E}">
        <p14:creationId xmlns:p14="http://schemas.microsoft.com/office/powerpoint/2010/main" val="15572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6163" y="332656"/>
            <a:ext cx="7221488" cy="678617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10. projektelem - kémia</a:t>
            </a:r>
            <a:endParaRPr lang="hu-HU" sz="28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2878" y="1023654"/>
            <a:ext cx="7434774" cy="504056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Emisszió leltár és a keveredési zónák módszertanának kidolgozása, elkészítése </a:t>
            </a:r>
            <a:endParaRPr lang="hu-HU" dirty="0" smtClean="0"/>
          </a:p>
          <a:p>
            <a:r>
              <a:rPr lang="hu-HU" dirty="0"/>
              <a:t>BLM és egyéb modellezés végrehajtása a veszélyes anyagok és a vízgyűjtő-specifikus szennyezőanyagok egyedi környezetminőségi (</a:t>
            </a:r>
            <a:r>
              <a:rPr lang="hu-HU" dirty="0" err="1"/>
              <a:t>immisziós</a:t>
            </a:r>
            <a:r>
              <a:rPr lang="hu-HU" dirty="0"/>
              <a:t>) határértékek (</a:t>
            </a:r>
            <a:r>
              <a:rPr lang="hu-HU" dirty="0" err="1"/>
              <a:t>EQS-ek</a:t>
            </a:r>
            <a:r>
              <a:rPr lang="hu-HU" dirty="0"/>
              <a:t>) </a:t>
            </a:r>
            <a:r>
              <a:rPr lang="hu-HU" dirty="0" smtClean="0"/>
              <a:t>megállapításához</a:t>
            </a:r>
          </a:p>
          <a:p>
            <a:r>
              <a:rPr lang="hu-HU" dirty="0"/>
              <a:t>A felszíni és felszín alatti vizek interakciójának vizsgálata a kölcsönösen okozott terhelések felmérése </a:t>
            </a:r>
            <a:r>
              <a:rPr lang="hu-HU" dirty="0" smtClean="0"/>
              <a:t>céljából</a:t>
            </a:r>
          </a:p>
          <a:p>
            <a:r>
              <a:rPr lang="hu-HU" dirty="0"/>
              <a:t>A légköri kiülepedésből eredő terhelések meghatározása </a:t>
            </a:r>
            <a:endParaRPr lang="hu-HU" dirty="0" smtClean="0"/>
          </a:p>
          <a:p>
            <a:r>
              <a:rPr lang="hu-HU" dirty="0"/>
              <a:t>A víztestek csoportosítása elvi alapjainak meghatározása és a vizsgálandó „indikátor-víztestek” jegyzékének összeállítása </a:t>
            </a:r>
          </a:p>
        </p:txBody>
      </p:sp>
    </p:spTree>
    <p:extLst>
      <p:ext uri="{BB962C8B-B14F-4D97-AF65-F5344CB8AC3E}">
        <p14:creationId xmlns:p14="http://schemas.microsoft.com/office/powerpoint/2010/main" val="27916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925344" cy="678617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10. projektelem - kémia</a:t>
            </a:r>
            <a:endParaRPr lang="hu-HU" sz="28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56538" y="1124744"/>
            <a:ext cx="7483660" cy="5040560"/>
          </a:xfrm>
        </p:spPr>
        <p:txBody>
          <a:bodyPr>
            <a:normAutofit/>
          </a:bodyPr>
          <a:lstStyle/>
          <a:p>
            <a:r>
              <a:rPr lang="hu-HU" dirty="0"/>
              <a:t>Az optimalizált monitoring elve és a tényleges monitoring rendszer pontjai, </a:t>
            </a:r>
            <a:r>
              <a:rPr lang="hu-HU" dirty="0" smtClean="0"/>
              <a:t>vizsgálandó jellemzői</a:t>
            </a:r>
          </a:p>
          <a:p>
            <a:r>
              <a:rPr lang="hu-HU" dirty="0"/>
              <a:t>Termálvizek speciális monitoring-fejlesztési feladataink ellátása </a:t>
            </a:r>
            <a:endParaRPr lang="hu-HU" dirty="0" smtClean="0"/>
          </a:p>
          <a:p>
            <a:r>
              <a:rPr lang="hu-HU" dirty="0"/>
              <a:t>A VM 2000 és az OKIR </a:t>
            </a:r>
            <a:r>
              <a:rPr lang="hu-HU" dirty="0" smtClean="0"/>
              <a:t>FEVISZ </a:t>
            </a:r>
            <a:r>
              <a:rPr lang="hu-HU" dirty="0"/>
              <a:t>adatrendszerek </a:t>
            </a:r>
            <a:r>
              <a:rPr lang="hu-HU" dirty="0" smtClean="0"/>
              <a:t>adatainak tényleges javítása, adatszolgáltatások előkészítése</a:t>
            </a:r>
          </a:p>
          <a:p>
            <a:r>
              <a:rPr lang="hu-HU" dirty="0" smtClean="0"/>
              <a:t>A biológiai vizsgálati elemek abiotikus adatigényének biztosítása (kb. 3200 minta vétele és vizsgálata) 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EU új </a:t>
            </a:r>
            <a:r>
              <a:rPr lang="hu-HU" dirty="0" smtClean="0"/>
              <a:t>jogi </a:t>
            </a:r>
            <a:r>
              <a:rPr lang="hu-HU" dirty="0"/>
              <a:t>szabályozásából adódó, a felszíni és felszín alatti vizek kémiai </a:t>
            </a:r>
            <a:r>
              <a:rPr lang="hu-HU" dirty="0" err="1"/>
              <a:t>monitoringját</a:t>
            </a:r>
            <a:r>
              <a:rPr lang="hu-HU" dirty="0"/>
              <a:t> érintő, </a:t>
            </a:r>
            <a:r>
              <a:rPr lang="hu-HU" dirty="0" smtClean="0"/>
              <a:t>a projekttervezési fázisban előre </a:t>
            </a:r>
            <a:r>
              <a:rPr lang="hu-HU" dirty="0"/>
              <a:t>nem látható feladatok megoldása </a:t>
            </a:r>
          </a:p>
        </p:txBody>
      </p:sp>
    </p:spTree>
    <p:extLst>
      <p:ext uri="{BB962C8B-B14F-4D97-AF65-F5344CB8AC3E}">
        <p14:creationId xmlns:p14="http://schemas.microsoft.com/office/powerpoint/2010/main" val="6355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382508"/>
            <a:ext cx="7247892" cy="720080"/>
          </a:xfrm>
          <a:noFill/>
        </p:spPr>
        <p:txBody>
          <a:bodyPr>
            <a:normAutofit/>
          </a:bodyPr>
          <a:lstStyle/>
          <a:p>
            <a:r>
              <a:rPr lang="hu-HU" sz="2800" b="1" dirty="0" smtClean="0"/>
              <a:t>10. projektelem - biológia</a:t>
            </a:r>
            <a:endParaRPr lang="hu-HU" sz="28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66918" y="1052736"/>
            <a:ext cx="8233320" cy="1368152"/>
          </a:xfrm>
          <a:noFill/>
        </p:spPr>
        <p:txBody>
          <a:bodyPr anchor="ctr">
            <a:normAutofit/>
          </a:bodyPr>
          <a:lstStyle/>
          <a:p>
            <a:r>
              <a:rPr lang="hu-HU" sz="1800" dirty="0" smtClean="0"/>
              <a:t>A monitoring- </a:t>
            </a:r>
            <a:r>
              <a:rPr lang="hu-HU" sz="1800" dirty="0"/>
              <a:t>és értékelési </a:t>
            </a:r>
            <a:r>
              <a:rPr lang="hu-HU" sz="1800" dirty="0" smtClean="0"/>
              <a:t>rendszer hiányosságainak </a:t>
            </a:r>
            <a:r>
              <a:rPr lang="hu-HU" sz="1800" dirty="0"/>
              <a:t>komplex </a:t>
            </a:r>
            <a:r>
              <a:rPr lang="hu-HU" sz="1800" dirty="0" smtClean="0"/>
              <a:t>felszámolása</a:t>
            </a:r>
          </a:p>
          <a:p>
            <a:r>
              <a:rPr lang="hu-HU" sz="1800" dirty="0" smtClean="0"/>
              <a:t>Az optimális </a:t>
            </a:r>
            <a:r>
              <a:rPr lang="hu-HU" sz="1800" dirty="0"/>
              <a:t>tervezéséhez szükséges adatgyűjtés és szakértői tanulmány </a:t>
            </a:r>
            <a:r>
              <a:rPr lang="hu-HU" sz="1800" dirty="0" smtClean="0"/>
              <a:t>elkészítése</a:t>
            </a:r>
          </a:p>
          <a:p>
            <a:r>
              <a:rPr lang="hu-HU" sz="1800" b="0" dirty="0" smtClean="0"/>
              <a:t>A magyar </a:t>
            </a:r>
            <a:r>
              <a:rPr lang="hu-HU" sz="1800" b="0" dirty="0"/>
              <a:t>minősítési rendszer </a:t>
            </a:r>
            <a:r>
              <a:rPr lang="hu-HU" sz="1800" dirty="0"/>
              <a:t>ökológiai </a:t>
            </a:r>
            <a:r>
              <a:rPr lang="hu-HU" sz="1800" dirty="0" smtClean="0"/>
              <a:t>állapotra/potenciálra </a:t>
            </a:r>
            <a:r>
              <a:rPr lang="hu-HU" sz="1800" dirty="0"/>
              <a:t>vonatkozó </a:t>
            </a:r>
            <a:r>
              <a:rPr lang="hu-HU" sz="1800" dirty="0" err="1"/>
              <a:t>interkalibrációs</a:t>
            </a:r>
            <a:r>
              <a:rPr lang="hu-HU" sz="1800" dirty="0"/>
              <a:t> feladatainak </a:t>
            </a:r>
            <a:r>
              <a:rPr lang="hu-HU" sz="1800" dirty="0" smtClean="0"/>
              <a:t>befejezése</a:t>
            </a:r>
            <a:endParaRPr lang="hu-HU" sz="1800" i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1914" y="2420888"/>
            <a:ext cx="7188596" cy="3819942"/>
          </a:xfrm>
        </p:spPr>
        <p:txBody>
          <a:bodyPr>
            <a:noAutofit/>
          </a:bodyPr>
          <a:lstStyle/>
          <a:p>
            <a:pPr lvl="0"/>
            <a:r>
              <a:rPr lang="hu-HU" i="1" dirty="0" smtClean="0"/>
              <a:t>monitorozó </a:t>
            </a:r>
            <a:r>
              <a:rPr lang="hu-HU" i="1" dirty="0"/>
              <a:t>rendszer </a:t>
            </a:r>
            <a:r>
              <a:rPr lang="hu-HU" i="1" dirty="0" smtClean="0"/>
              <a:t>és módszerfejlesztés -</a:t>
            </a:r>
            <a:r>
              <a:rPr lang="hu-HU" dirty="0" smtClean="0"/>
              <a:t>EU </a:t>
            </a:r>
            <a:r>
              <a:rPr lang="hu-HU" dirty="0"/>
              <a:t>Víz Keretirányelv </a:t>
            </a:r>
            <a:r>
              <a:rPr lang="hu-HU" dirty="0" smtClean="0"/>
              <a:t>végrehajtásával </a:t>
            </a:r>
            <a:r>
              <a:rPr lang="hu-HU" dirty="0"/>
              <a:t>kapcsolatos </a:t>
            </a:r>
            <a:r>
              <a:rPr lang="hu-HU" dirty="0" smtClean="0"/>
              <a:t>információ-igény biztosítása, EU ex-ante feltételek teljesítése</a:t>
            </a:r>
          </a:p>
          <a:p>
            <a:r>
              <a:rPr lang="hu-HU" i="1" dirty="0"/>
              <a:t>a hiányzó vizsgálatok pótlása</a:t>
            </a:r>
            <a:r>
              <a:rPr lang="hu-HU" dirty="0"/>
              <a:t>, </a:t>
            </a:r>
            <a:r>
              <a:rPr lang="hu-HU" i="1" dirty="0"/>
              <a:t>a biológiai rendszerek viselkedése és a vizeket érő terhelések közötti összefüggések </a:t>
            </a:r>
            <a:r>
              <a:rPr lang="hu-HU" dirty="0"/>
              <a:t>feltárása</a:t>
            </a:r>
          </a:p>
          <a:p>
            <a:pPr lvl="0"/>
            <a:r>
              <a:rPr lang="hu-HU" i="1" dirty="0" smtClean="0"/>
              <a:t>minőségbiztosítási </a:t>
            </a:r>
            <a:r>
              <a:rPr lang="hu-HU" i="1" dirty="0"/>
              <a:t>rendszer kidolgozása </a:t>
            </a:r>
            <a:r>
              <a:rPr lang="hu-HU" dirty="0"/>
              <a:t>a mintavételi és feldolgozási protokollokra vonatkozóan,</a:t>
            </a:r>
          </a:p>
          <a:p>
            <a:pPr lvl="0"/>
            <a:r>
              <a:rPr lang="hu-HU" i="1" dirty="0" smtClean="0"/>
              <a:t>nemzetközi elfogadottság biztosítása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2803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97352" cy="936104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10. projektelem - biológia</a:t>
            </a:r>
            <a:endParaRPr lang="hu-HU" sz="28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1560" y="1124744"/>
            <a:ext cx="8075240" cy="504056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u="sng" dirty="0" smtClean="0"/>
              <a:t>B1: A </a:t>
            </a:r>
            <a:r>
              <a:rPr lang="hu-HU" u="sng" dirty="0"/>
              <a:t>jó vízgazdálkodást segítő ökológiai vizsgálatok</a:t>
            </a:r>
          </a:p>
          <a:p>
            <a:r>
              <a:rPr lang="hu-HU" b="1" dirty="0"/>
              <a:t>Felszíni vizek terhelés-hatás </a:t>
            </a:r>
            <a:r>
              <a:rPr lang="hu-HU" b="1" dirty="0" smtClean="0"/>
              <a:t>vizsgálata </a:t>
            </a:r>
            <a:r>
              <a:rPr lang="hu-HU" dirty="0" smtClean="0"/>
              <a:t>(</a:t>
            </a:r>
            <a:r>
              <a:rPr lang="hu-HU" dirty="0"/>
              <a:t>terhelés-hatás elemzésekhez (DPSIR</a:t>
            </a:r>
            <a:r>
              <a:rPr lang="hu-HU" dirty="0" smtClean="0"/>
              <a:t>), </a:t>
            </a:r>
            <a:r>
              <a:rPr lang="hu-HU" dirty="0"/>
              <a:t>intézkedések hatékony megalapozásához</a:t>
            </a:r>
            <a:r>
              <a:rPr lang="hu-HU" dirty="0" smtClean="0"/>
              <a:t> </a:t>
            </a:r>
            <a:r>
              <a:rPr lang="hu-HU" dirty="0"/>
              <a:t>részletes mintaterületi </a:t>
            </a:r>
            <a:r>
              <a:rPr lang="hu-HU" dirty="0" smtClean="0"/>
              <a:t>felmérések)</a:t>
            </a:r>
            <a:endParaRPr lang="hu-HU" dirty="0"/>
          </a:p>
          <a:p>
            <a:pPr lvl="1"/>
            <a:r>
              <a:rPr lang="hu-HU" i="1" dirty="0" smtClean="0"/>
              <a:t>K</a:t>
            </a:r>
            <a:r>
              <a:rPr lang="x-none" i="1" dirty="0" smtClean="0"/>
              <a:t>otrás</a:t>
            </a:r>
            <a:r>
              <a:rPr lang="hu-HU" dirty="0" smtClean="0"/>
              <a:t>, </a:t>
            </a:r>
            <a:r>
              <a:rPr lang="hu-HU" i="1" dirty="0" smtClean="0"/>
              <a:t>k</a:t>
            </a:r>
            <a:r>
              <a:rPr lang="x-none" i="1" dirty="0" smtClean="0"/>
              <a:t>eresztirányú </a:t>
            </a:r>
            <a:r>
              <a:rPr lang="x-none" i="1" dirty="0"/>
              <a:t>műtárgyak hatásának vizsgálata </a:t>
            </a:r>
            <a:r>
              <a:rPr lang="x-none" dirty="0"/>
              <a:t>a biológiai elemekre, </a:t>
            </a:r>
            <a:r>
              <a:rPr lang="x-none" dirty="0" smtClean="0"/>
              <a:t>hallépcsők </a:t>
            </a:r>
            <a:r>
              <a:rPr lang="x-none" i="1" dirty="0"/>
              <a:t>építésének </a:t>
            </a:r>
            <a:r>
              <a:rPr lang="x-none" i="1" dirty="0" smtClean="0"/>
              <a:t>szükségesség</a:t>
            </a:r>
            <a:r>
              <a:rPr lang="hu-HU" i="1" dirty="0" smtClean="0"/>
              <a:t>e</a:t>
            </a:r>
            <a:endParaRPr lang="hu-HU" i="1" dirty="0"/>
          </a:p>
          <a:p>
            <a:pPr lvl="1"/>
            <a:r>
              <a:rPr lang="x-none" i="1" dirty="0"/>
              <a:t>Urbanizáció hatása </a:t>
            </a:r>
            <a:r>
              <a:rPr lang="x-none" dirty="0"/>
              <a:t>a halközösségek </a:t>
            </a:r>
            <a:r>
              <a:rPr lang="x-none" dirty="0" smtClean="0"/>
              <a:t>szerkezetére</a:t>
            </a:r>
            <a:endParaRPr lang="hu-HU" dirty="0" smtClean="0"/>
          </a:p>
          <a:p>
            <a:pPr lvl="1"/>
            <a:r>
              <a:rPr lang="hu-HU" i="1" dirty="0"/>
              <a:t>T</a:t>
            </a:r>
            <a:r>
              <a:rPr lang="x-none" i="1" dirty="0" smtClean="0"/>
              <a:t>ermálvíz </a:t>
            </a:r>
            <a:r>
              <a:rPr lang="x-none" i="1" dirty="0"/>
              <a:t>terhelés hatásának vizsgálata </a:t>
            </a:r>
            <a:r>
              <a:rPr lang="x-none" dirty="0"/>
              <a:t>a felszíni vizek ökológiai állapotára</a:t>
            </a:r>
            <a:endParaRPr lang="hu-HU" dirty="0"/>
          </a:p>
          <a:p>
            <a:pPr lvl="1"/>
            <a:r>
              <a:rPr lang="x-none" i="1" dirty="0"/>
              <a:t>Diffúz terhelések és a tavak ökológiai </a:t>
            </a:r>
            <a:r>
              <a:rPr lang="x-none" i="1" dirty="0" smtClean="0"/>
              <a:t>állapota</a:t>
            </a:r>
            <a:r>
              <a:rPr lang="hu-HU" i="1" dirty="0" smtClean="0"/>
              <a:t> </a:t>
            </a:r>
            <a:r>
              <a:rPr lang="x-none" dirty="0" smtClean="0"/>
              <a:t>közötti </a:t>
            </a:r>
            <a:r>
              <a:rPr lang="x-none" dirty="0"/>
              <a:t>kapcsolat feltárása</a:t>
            </a:r>
            <a:endParaRPr lang="hu-HU" dirty="0"/>
          </a:p>
          <a:p>
            <a:pPr marL="342900" lvl="2" indent="-342900"/>
            <a:r>
              <a:rPr lang="hu-HU" sz="2500" b="1" dirty="0" smtClean="0"/>
              <a:t>Ökológiai vízigény</a:t>
            </a:r>
            <a:r>
              <a:rPr lang="hu-HU" sz="2500" dirty="0" smtClean="0"/>
              <a:t>, </a:t>
            </a:r>
            <a:r>
              <a:rPr lang="hu-HU" sz="2500" i="1" dirty="0" smtClean="0"/>
              <a:t>vízfolyások </a:t>
            </a:r>
            <a:r>
              <a:rPr lang="hu-HU" sz="2500" i="1" dirty="0"/>
              <a:t>kiszáradása hatásának </a:t>
            </a:r>
            <a:r>
              <a:rPr lang="hu-HU" sz="2500" i="1" dirty="0" smtClean="0"/>
              <a:t>vizsgálata</a:t>
            </a:r>
            <a:r>
              <a:rPr lang="hu-HU" sz="2500" dirty="0" smtClean="0"/>
              <a:t>, </a:t>
            </a:r>
            <a:r>
              <a:rPr lang="hu-HU" sz="2500" b="1" dirty="0"/>
              <a:t>időszakos vizek </a:t>
            </a:r>
            <a:r>
              <a:rPr lang="hu-HU" sz="2500" b="1" dirty="0" err="1" smtClean="0"/>
              <a:t>monitoringja</a:t>
            </a:r>
            <a:endParaRPr lang="hu-HU" sz="2500" dirty="0"/>
          </a:p>
          <a:p>
            <a:pPr lvl="0"/>
            <a:r>
              <a:rPr lang="hu-HU" dirty="0" err="1"/>
              <a:t>Paleolimnológiai</a:t>
            </a:r>
            <a:r>
              <a:rPr lang="hu-HU" dirty="0"/>
              <a:t> adatok áttekintése a </a:t>
            </a:r>
            <a:r>
              <a:rPr lang="hu-HU" b="1" dirty="0"/>
              <a:t>referencia feltételek kialakításához</a:t>
            </a:r>
          </a:p>
          <a:p>
            <a:pPr lvl="0"/>
            <a:r>
              <a:rPr lang="hu-HU" b="1" dirty="0" err="1"/>
              <a:t>Trofitás-skálák</a:t>
            </a:r>
            <a:r>
              <a:rPr lang="hu-HU" b="1" dirty="0"/>
              <a:t> és a VKI alapú minősítési skálák </a:t>
            </a:r>
            <a:r>
              <a:rPr lang="hu-HU" dirty="0" smtClean="0"/>
              <a:t>megfeleltetése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8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637312" cy="896431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10. projektelem - biológia</a:t>
            </a:r>
            <a:endParaRPr lang="hu-HU" sz="28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5576" y="1229087"/>
            <a:ext cx="8064896" cy="511256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u="sng" dirty="0" smtClean="0"/>
              <a:t>B2: Módszerfejlesztés </a:t>
            </a:r>
            <a:r>
              <a:rPr lang="hu-HU" u="sng" dirty="0"/>
              <a:t>és kiegészítő </a:t>
            </a:r>
            <a:r>
              <a:rPr lang="hu-HU" u="sng" dirty="0" smtClean="0"/>
              <a:t>monitorozás</a:t>
            </a:r>
          </a:p>
          <a:p>
            <a:pPr lvl="0"/>
            <a:r>
              <a:rPr lang="hu-HU" b="1" dirty="0"/>
              <a:t>Módszertani </a:t>
            </a:r>
            <a:r>
              <a:rPr lang="hu-HU" b="1" dirty="0" smtClean="0"/>
              <a:t>fejlesztés </a:t>
            </a:r>
            <a:r>
              <a:rPr lang="hu-HU" dirty="0" smtClean="0"/>
              <a:t>(megbízhatóság, pontosság növelése, hiányzó típusokon minősítési rendszer kidolgozása)</a:t>
            </a:r>
            <a:endParaRPr lang="hu-HU" b="1" dirty="0"/>
          </a:p>
          <a:p>
            <a:pPr lvl="1"/>
            <a:r>
              <a:rPr lang="x-none" dirty="0" smtClean="0"/>
              <a:t>a </a:t>
            </a:r>
            <a:r>
              <a:rPr lang="x-none" i="1" dirty="0"/>
              <a:t>„rossz osztályba sorolás” kockázatának számszerűsítése</a:t>
            </a:r>
            <a:r>
              <a:rPr lang="x-none" dirty="0"/>
              <a:t> (statisztikai megbízhatósága</a:t>
            </a:r>
            <a:r>
              <a:rPr lang="x-none" dirty="0" smtClean="0"/>
              <a:t>)</a:t>
            </a:r>
            <a:r>
              <a:rPr lang="hu-HU" dirty="0" smtClean="0"/>
              <a:t>, </a:t>
            </a:r>
            <a:r>
              <a:rPr lang="hu-HU" i="1" dirty="0" smtClean="0"/>
              <a:t>ökológiai </a:t>
            </a:r>
            <a:r>
              <a:rPr lang="hu-HU" i="1" dirty="0"/>
              <a:t>potenciál </a:t>
            </a:r>
            <a:r>
              <a:rPr lang="hu-HU" i="1" dirty="0" smtClean="0"/>
              <a:t>kidolgozása </a:t>
            </a:r>
          </a:p>
          <a:p>
            <a:pPr lvl="1"/>
            <a:r>
              <a:rPr lang="x-none" i="1" dirty="0" smtClean="0"/>
              <a:t>módszerfejlesztés</a:t>
            </a:r>
            <a:r>
              <a:rPr lang="x-none" dirty="0" smtClean="0"/>
              <a:t> (</a:t>
            </a:r>
            <a:r>
              <a:rPr lang="hu-HU" dirty="0" err="1" smtClean="0"/>
              <a:t>fitobentosz</a:t>
            </a:r>
            <a:r>
              <a:rPr lang="hu-HU" dirty="0" smtClean="0"/>
              <a:t>, </a:t>
            </a:r>
            <a:r>
              <a:rPr lang="hu-HU" dirty="0" err="1" smtClean="0"/>
              <a:t>makrozoobenton</a:t>
            </a:r>
            <a:r>
              <a:rPr lang="hu-HU" dirty="0" smtClean="0"/>
              <a:t>, </a:t>
            </a:r>
            <a:r>
              <a:rPr lang="hu-HU" dirty="0" err="1" smtClean="0"/>
              <a:t>makrofiton</a:t>
            </a:r>
            <a:r>
              <a:rPr lang="hu-HU" dirty="0" smtClean="0"/>
              <a:t>, hal, szikes tavak) </a:t>
            </a:r>
          </a:p>
          <a:p>
            <a:pPr lvl="1"/>
            <a:r>
              <a:rPr lang="hu-HU" i="1" dirty="0" smtClean="0"/>
              <a:t>m</a:t>
            </a:r>
            <a:r>
              <a:rPr lang="x-none" i="1" dirty="0" smtClean="0"/>
              <a:t>intavételi </a:t>
            </a:r>
            <a:r>
              <a:rPr lang="x-none" i="1" dirty="0"/>
              <a:t>erőfeszítés és reprezentativitás vizsgálat </a:t>
            </a:r>
            <a:r>
              <a:rPr lang="x-none" dirty="0" smtClean="0"/>
              <a:t>(Dun</a:t>
            </a:r>
            <a:r>
              <a:rPr lang="hu-HU" dirty="0" smtClean="0"/>
              <a:t>a</a:t>
            </a:r>
            <a:r>
              <a:rPr lang="hu-HU" dirty="0"/>
              <a:t>, </a:t>
            </a:r>
            <a:r>
              <a:rPr lang="hu-HU" dirty="0" smtClean="0"/>
              <a:t>sík </a:t>
            </a:r>
            <a:r>
              <a:rPr lang="hu-HU" dirty="0"/>
              <a:t>és dombvidéki </a:t>
            </a:r>
            <a:r>
              <a:rPr lang="hu-HU" dirty="0" smtClean="0"/>
              <a:t>vízfolyások, állóvizek</a:t>
            </a:r>
          </a:p>
          <a:p>
            <a:r>
              <a:rPr lang="hu-HU" b="1" dirty="0" smtClean="0"/>
              <a:t>Kiegészítő </a:t>
            </a:r>
            <a:r>
              <a:rPr lang="hu-HU" b="1" dirty="0"/>
              <a:t>monitorozás </a:t>
            </a:r>
            <a:r>
              <a:rPr lang="hu-HU" dirty="0"/>
              <a:t>(tavas minősítési rendszerek pontosságának növelése, adathiányok csökkentése, csoportosítás lehetőségének vizsgálata)</a:t>
            </a:r>
            <a:endParaRPr lang="hu-HU" b="1" dirty="0"/>
          </a:p>
          <a:p>
            <a:pPr lvl="1"/>
            <a:r>
              <a:rPr lang="x-none" i="1" dirty="0"/>
              <a:t>Tavak térbeli heterogenitásának vizsgálata</a:t>
            </a:r>
            <a:endParaRPr lang="hu-HU" i="1" dirty="0"/>
          </a:p>
          <a:p>
            <a:pPr lvl="1"/>
            <a:r>
              <a:rPr lang="x-none" i="1" dirty="0"/>
              <a:t>A Balaton ökológiai állapotának </a:t>
            </a:r>
            <a:r>
              <a:rPr lang="x-none" i="1" dirty="0" smtClean="0"/>
              <a:t>meghatározása</a:t>
            </a:r>
            <a:endParaRPr lang="hu-HU" i="1" dirty="0" smtClean="0"/>
          </a:p>
          <a:p>
            <a:pPr lvl="1"/>
            <a:r>
              <a:rPr lang="x-none" i="1" dirty="0" smtClean="0"/>
              <a:t>Adathiányos </a:t>
            </a:r>
            <a:r>
              <a:rPr lang="x-none" i="1" dirty="0"/>
              <a:t>vízfolyások és állóvizek </a:t>
            </a:r>
            <a:r>
              <a:rPr lang="x-none" i="1" dirty="0" smtClean="0"/>
              <a:t>monitorozása</a:t>
            </a:r>
            <a:r>
              <a:rPr lang="hu-HU" dirty="0" smtClean="0"/>
              <a:t>, </a:t>
            </a:r>
            <a:r>
              <a:rPr lang="hu-HU" dirty="0"/>
              <a:t>„</a:t>
            </a:r>
            <a:r>
              <a:rPr lang="hu-HU" i="1" dirty="0"/>
              <a:t>csoportosítás elve” alkalmazhatóságának </a:t>
            </a:r>
            <a:r>
              <a:rPr lang="hu-HU" i="1" dirty="0" smtClean="0"/>
              <a:t>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68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472608" cy="926976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10. projektelem - biológia</a:t>
            </a:r>
            <a:endParaRPr lang="hu-HU" sz="28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1560" y="1165704"/>
            <a:ext cx="8280920" cy="5400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u="sng" dirty="0" smtClean="0"/>
              <a:t>B3: Taxonómiai </a:t>
            </a:r>
            <a:r>
              <a:rPr lang="hu-HU" u="sng" dirty="0"/>
              <a:t>képzés és minőségbiztosítási rendszer kialakítása</a:t>
            </a:r>
          </a:p>
          <a:p>
            <a:pPr lvl="0"/>
            <a:r>
              <a:rPr lang="hu-HU" b="1" dirty="0"/>
              <a:t>Továbbképzéshez kapcsolódó feladatok ellátása </a:t>
            </a:r>
            <a:r>
              <a:rPr lang="hu-HU" dirty="0"/>
              <a:t>(monitorozást végző szakemberek taxonómiai továbbképzése</a:t>
            </a:r>
            <a:r>
              <a:rPr lang="hu-HU" dirty="0" smtClean="0"/>
              <a:t>), </a:t>
            </a:r>
            <a:r>
              <a:rPr lang="hu-HU" i="1" dirty="0"/>
              <a:t>fényképes határozási segédletek, kurzusanyagok, kézikönyvek a leggyakoribb és nehezen határozható csoportokra</a:t>
            </a:r>
          </a:p>
          <a:p>
            <a:r>
              <a:rPr lang="hu-HU" dirty="0"/>
              <a:t>A </a:t>
            </a:r>
            <a:r>
              <a:rPr lang="hu-HU" b="1" dirty="0" smtClean="0"/>
              <a:t>biológiai adatok </a:t>
            </a:r>
            <a:r>
              <a:rPr lang="hu-HU" b="1" dirty="0"/>
              <a:t>minőségbiztosítását célzó eljárásrend </a:t>
            </a:r>
            <a:r>
              <a:rPr lang="hu-HU" b="1" dirty="0" smtClean="0"/>
              <a:t>kidolgozása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  <a:p>
            <a:pPr marL="0" indent="0">
              <a:buNone/>
            </a:pPr>
            <a:r>
              <a:rPr lang="hu-HU" u="sng" dirty="0" smtClean="0"/>
              <a:t>B4: EU </a:t>
            </a:r>
            <a:r>
              <a:rPr lang="hu-HU" u="sng" dirty="0"/>
              <a:t>felé történő adatszolgáltatás és </a:t>
            </a:r>
            <a:r>
              <a:rPr lang="hu-HU" u="sng" dirty="0" err="1"/>
              <a:t>interkalibrációs</a:t>
            </a:r>
            <a:r>
              <a:rPr lang="hu-HU" u="sng" dirty="0"/>
              <a:t> feladatok ellátása</a:t>
            </a:r>
          </a:p>
          <a:p>
            <a:pPr lvl="0"/>
            <a:r>
              <a:rPr lang="hu-HU" dirty="0"/>
              <a:t>Tavas, folyós- és nagy-folyós </a:t>
            </a:r>
            <a:r>
              <a:rPr lang="hu-HU" b="1" dirty="0" err="1"/>
              <a:t>ökopotenciál</a:t>
            </a:r>
            <a:r>
              <a:rPr lang="hu-HU" b="1" dirty="0"/>
              <a:t> </a:t>
            </a:r>
            <a:r>
              <a:rPr lang="hu-HU" b="1" dirty="0" err="1"/>
              <a:t>interkalibrációs</a:t>
            </a:r>
            <a:r>
              <a:rPr lang="hu-HU" b="1" dirty="0"/>
              <a:t> feladatainak </a:t>
            </a:r>
            <a:r>
              <a:rPr lang="hu-HU" b="1" dirty="0" smtClean="0"/>
              <a:t>ellátása, ökológiai állapot </a:t>
            </a:r>
            <a:r>
              <a:rPr lang="hu-HU" b="1" dirty="0" err="1" smtClean="0"/>
              <a:t>interkalibráció</a:t>
            </a:r>
            <a:r>
              <a:rPr lang="hu-HU" b="1" dirty="0" smtClean="0"/>
              <a:t> lezárása </a:t>
            </a:r>
          </a:p>
          <a:p>
            <a:pPr lvl="0"/>
            <a:r>
              <a:rPr lang="hu-HU" b="1" dirty="0" smtClean="0"/>
              <a:t>A </a:t>
            </a:r>
            <a:r>
              <a:rPr lang="hu-HU" b="1" dirty="0" err="1"/>
              <a:t>fitoplankon</a:t>
            </a:r>
            <a:r>
              <a:rPr lang="hu-HU" b="1" dirty="0"/>
              <a:t>, </a:t>
            </a:r>
            <a:r>
              <a:rPr lang="hu-HU" b="1" dirty="0" err="1"/>
              <a:t>fitobenton</a:t>
            </a:r>
            <a:r>
              <a:rPr lang="hu-HU" b="1" dirty="0"/>
              <a:t>, </a:t>
            </a:r>
            <a:r>
              <a:rPr lang="hu-HU" b="1" dirty="0" err="1"/>
              <a:t>makrofiton</a:t>
            </a:r>
            <a:r>
              <a:rPr lang="hu-HU" b="1" dirty="0"/>
              <a:t> redundanciájának és relevanciájának vizsgálata </a:t>
            </a:r>
            <a:r>
              <a:rPr lang="hu-HU" dirty="0"/>
              <a:t>a tavas állapotértékelés esetében</a:t>
            </a:r>
          </a:p>
          <a:p>
            <a:pPr lvl="0"/>
            <a:r>
              <a:rPr lang="hu-HU" b="1" dirty="0"/>
              <a:t>A hazai és nemzetközi kötelezettségekből adódó adatszolgáltatás </a:t>
            </a:r>
            <a:r>
              <a:rPr lang="hu-HU" dirty="0"/>
              <a:t>(az EU felé </a:t>
            </a:r>
            <a:r>
              <a:rPr lang="hu-HU" dirty="0" smtClean="0"/>
              <a:t>adatszolgáltatási</a:t>
            </a:r>
            <a:r>
              <a:rPr lang="hu-HU" dirty="0"/>
              <a:t>, adatjavítási, adatkezelési feladatok ellátása, az adatok szakmai ellenőrzése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37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899592" y="162880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1968-ban indult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Tápanyag-komponensek, sótartalom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Öntözési igényeknek történő megfelelés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A kor színvonalának megfelelő eszközök és módszerek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A műszeres analitika fejlődése és annak elérhetősége függvényében szélesedett</a:t>
            </a:r>
          </a:p>
          <a:p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2000" dirty="0" smtClean="0"/>
          </a:p>
          <a:p>
            <a:endParaRPr lang="hu-HU" sz="16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85720" y="476672"/>
            <a:ext cx="8156459" cy="864096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vízminőségi monitoring kezdete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0208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2" descr="F:\JDS-2 kepek1\facebook-album-10202039047918508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Élőláb helye 1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9129713" cy="332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hu-HU" altLang="hu-HU" sz="1200" dirty="0">
                <a:solidFill>
                  <a:schemeClr val="bg1"/>
                </a:solidFill>
                <a:latin typeface="Calibri" pitchFamily="34" charset="0"/>
              </a:rPr>
              <a:t>Országos Vízügyi Főigazgatóság</a:t>
            </a:r>
            <a:r>
              <a:rPr lang="en-US" altLang="hu-HU" sz="1200" dirty="0">
                <a:solidFill>
                  <a:schemeClr val="bg1"/>
                </a:solidFill>
                <a:latin typeface="Calibri" pitchFamily="34" charset="0"/>
              </a:rPr>
              <a:t> • www.viz</a:t>
            </a:r>
            <a:r>
              <a:rPr lang="hu-HU" altLang="hu-HU" sz="1200" dirty="0" err="1">
                <a:solidFill>
                  <a:schemeClr val="bg1"/>
                </a:solidFill>
                <a:latin typeface="Calibri" pitchFamily="34" charset="0"/>
              </a:rPr>
              <a:t>ugy</a:t>
            </a:r>
            <a:r>
              <a:rPr lang="en-US" altLang="hu-HU" sz="12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altLang="hu-HU" sz="1200" dirty="0" err="1">
                <a:solidFill>
                  <a:schemeClr val="bg1"/>
                </a:solidFill>
                <a:latin typeface="Calibri" pitchFamily="34" charset="0"/>
              </a:rPr>
              <a:t>hu</a:t>
            </a:r>
            <a:endParaRPr lang="en-US" altLang="hu-HU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u-HU" altLang="hu-HU" sz="12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770720" y="3749945"/>
            <a:ext cx="545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0" algn="ctr">
              <a:lnSpc>
                <a:spcPct val="150000"/>
              </a:lnSpc>
            </a:pPr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  <a:ea typeface="Verdana" panose="020B0604030504040204" pitchFamily="34" charset="0"/>
              </a:rPr>
              <a:t>Kérdés, észrevétel esetén várjuk megkereséseiket az </a:t>
            </a:r>
            <a:r>
              <a:rPr lang="hu-HU" sz="2400" dirty="0" err="1">
                <a:solidFill>
                  <a:schemeClr val="bg1"/>
                </a:solidFill>
                <a:latin typeface="Monotype Corsiva" panose="03010101010201010101" pitchFamily="66" charset="0"/>
                <a:ea typeface="Verdana" panose="020B0604030504040204" pitchFamily="34" charset="0"/>
              </a:rPr>
              <a:t>ovf</a:t>
            </a:r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  <a:ea typeface="Verdana" panose="020B0604030504040204" pitchFamily="34" charset="0"/>
              </a:rPr>
              <a:t>@</a:t>
            </a:r>
            <a:r>
              <a:rPr lang="hu-HU" sz="2400" dirty="0" err="1">
                <a:solidFill>
                  <a:schemeClr val="bg1"/>
                </a:solidFill>
                <a:latin typeface="Monotype Corsiva" panose="03010101010201010101" pitchFamily="66" charset="0"/>
                <a:ea typeface="Verdana" panose="020B0604030504040204" pitchFamily="34" charset="0"/>
              </a:rPr>
              <a:t>ovf.hu</a:t>
            </a:r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  <a:ea typeface="Verdana" panose="020B0604030504040204" pitchFamily="34" charset="0"/>
              </a:rPr>
              <a:t> e-mail címen!</a:t>
            </a:r>
          </a:p>
        </p:txBody>
      </p:sp>
    </p:spTree>
    <p:extLst>
      <p:ext uri="{BB962C8B-B14F-4D97-AF65-F5344CB8AC3E}">
        <p14:creationId xmlns:p14="http://schemas.microsoft.com/office/powerpoint/2010/main" val="56992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421702"/>
            <a:ext cx="7931224" cy="778098"/>
          </a:xfrm>
          <a:noFill/>
        </p:spPr>
        <p:txBody>
          <a:bodyPr>
            <a:normAutofit/>
          </a:bodyPr>
          <a:lstStyle/>
          <a:p>
            <a:r>
              <a:rPr lang="hu-HU" sz="3200" b="1" dirty="0" smtClean="0"/>
              <a:t>A biológiai monitoring kezdetei</a:t>
            </a:r>
            <a:endParaRPr lang="hu-HU" sz="32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5576" y="1396342"/>
            <a:ext cx="8260358" cy="4497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dirty="0" smtClean="0"/>
              <a:t>1968-2005</a:t>
            </a:r>
            <a:r>
              <a:rPr lang="hu-HU" altLang="hu-HU" dirty="0"/>
              <a:t>: </a:t>
            </a:r>
            <a:r>
              <a:rPr lang="hu-HU" altLang="hu-HU" dirty="0" smtClean="0"/>
              <a:t>közepes-nagy </a:t>
            </a:r>
            <a:r>
              <a:rPr lang="hu-HU" altLang="hu-HU" dirty="0"/>
              <a:t>méretű </a:t>
            </a:r>
            <a:r>
              <a:rPr lang="hu-HU" altLang="hu-HU" dirty="0" smtClean="0"/>
              <a:t>folyók és nagy tavak vizsgálata</a:t>
            </a:r>
            <a:endParaRPr lang="hu-HU" altLang="hu-HU" dirty="0"/>
          </a:p>
          <a:p>
            <a:pPr>
              <a:lnSpc>
                <a:spcPct val="80000"/>
              </a:lnSpc>
            </a:pPr>
            <a:r>
              <a:rPr lang="hu-HU" altLang="hu-HU" dirty="0"/>
              <a:t>Mintavételi helyek: 495 (OT: 150, RT: 90, L: </a:t>
            </a:r>
            <a:r>
              <a:rPr lang="hu-HU" altLang="hu-HU" dirty="0" smtClean="0"/>
              <a:t>255)</a:t>
            </a:r>
            <a:endParaRPr lang="hu-HU" altLang="hu-HU" b="1" dirty="0" smtClean="0"/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hu-HU" altLang="hu-HU" sz="2000" dirty="0" smtClean="0"/>
              <a:t>Biológiai </a:t>
            </a:r>
            <a:r>
              <a:rPr lang="hu-HU" altLang="hu-HU" sz="2000" dirty="0"/>
              <a:t>elemek: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000" dirty="0" err="1"/>
              <a:t>Fitoplankton</a:t>
            </a:r>
            <a:r>
              <a:rPr lang="hu-HU" altLang="hu-HU" sz="2000" dirty="0"/>
              <a:t> (</a:t>
            </a:r>
            <a:r>
              <a:rPr lang="hu-HU" altLang="hu-HU" sz="2000" dirty="0" err="1"/>
              <a:t>taxon-összetétel</a:t>
            </a:r>
            <a:r>
              <a:rPr lang="hu-HU" altLang="hu-HU" sz="2000" dirty="0"/>
              <a:t>, egyedsűrűség, s-index, 26/év)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000" dirty="0"/>
              <a:t>a-klorofill (26/év)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000" dirty="0" err="1"/>
              <a:t>Makrogerinctelenek</a:t>
            </a:r>
            <a:r>
              <a:rPr lang="hu-HU" altLang="hu-HU" sz="2000" dirty="0"/>
              <a:t> (</a:t>
            </a:r>
            <a:r>
              <a:rPr lang="hu-HU" altLang="hu-HU" sz="2000" dirty="0" smtClean="0"/>
              <a:t>2001-től: </a:t>
            </a:r>
            <a:r>
              <a:rPr lang="hu-HU" altLang="hu-HU" sz="2000" dirty="0" err="1"/>
              <a:t>taxon-összetétel</a:t>
            </a:r>
            <a:r>
              <a:rPr lang="hu-HU" altLang="hu-HU" sz="2000" dirty="0"/>
              <a:t>, </a:t>
            </a:r>
            <a:r>
              <a:rPr lang="hu-HU" altLang="hu-HU" sz="2000" dirty="0" smtClean="0"/>
              <a:t>BMWP, 2/év</a:t>
            </a:r>
            <a:r>
              <a:rPr lang="hu-HU" altLang="hu-HU" sz="2000" dirty="0"/>
              <a:t>)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000" dirty="0" err="1"/>
              <a:t>Fitobentosz</a:t>
            </a:r>
            <a:endParaRPr lang="hu-HU" altLang="hu-HU" sz="2000" dirty="0"/>
          </a:p>
          <a:p>
            <a:pPr lvl="3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000" dirty="0" err="1"/>
              <a:t>Makrofita</a:t>
            </a:r>
            <a:endParaRPr lang="hu-HU" altLang="hu-HU" sz="2000" dirty="0"/>
          </a:p>
          <a:p>
            <a:pPr lvl="3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000" dirty="0"/>
              <a:t>Halak</a:t>
            </a:r>
          </a:p>
          <a:p>
            <a:endParaRPr lang="hu-HU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92813" y="3645024"/>
            <a:ext cx="1892328" cy="977892"/>
          </a:xfrm>
          <a:prstGeom prst="ellipse">
            <a:avLst/>
          </a:prstGeom>
          <a:noFill/>
          <a:ln w="222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>
              <a:solidFill>
                <a:srgbClr val="66FF33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785141" y="4116011"/>
            <a:ext cx="792162" cy="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14203" y="3861048"/>
            <a:ext cx="34595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1600" dirty="0"/>
              <a:t>Az ország egyes régióinak kutatási eredményei alapján</a:t>
            </a:r>
          </a:p>
        </p:txBody>
      </p:sp>
    </p:spTree>
    <p:extLst>
      <p:ext uri="{BB962C8B-B14F-4D97-AF65-F5344CB8AC3E}">
        <p14:creationId xmlns:p14="http://schemas.microsoft.com/office/powerpoint/2010/main" val="31302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978896" cy="850106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A VKI célkitűzései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484784"/>
            <a:ext cx="7704856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3100" dirty="0" smtClean="0">
                <a:solidFill>
                  <a:schemeClr val="tx2"/>
                </a:solidFill>
              </a:rPr>
              <a:t>a </a:t>
            </a:r>
            <a:r>
              <a:rPr lang="hu-HU" sz="3100" dirty="0">
                <a:solidFill>
                  <a:schemeClr val="tx2"/>
                </a:solidFill>
              </a:rPr>
              <a:t>vízi és vizes élőhelyek </a:t>
            </a:r>
            <a:r>
              <a:rPr lang="hu-HU" sz="3100" dirty="0" smtClean="0">
                <a:solidFill>
                  <a:schemeClr val="tx2"/>
                </a:solidFill>
              </a:rPr>
              <a:t>állapotának védelme</a:t>
            </a:r>
            <a:r>
              <a:rPr lang="hu-HU" sz="3100" dirty="0" smtClean="0"/>
              <a:t>, romlásának </a:t>
            </a:r>
            <a:r>
              <a:rPr lang="hu-HU" sz="3100" dirty="0"/>
              <a:t>megakadályozása, </a:t>
            </a:r>
            <a:endParaRPr lang="hu-HU" sz="3100" dirty="0" smtClean="0"/>
          </a:p>
          <a:p>
            <a:pPr lvl="0"/>
            <a:r>
              <a:rPr lang="hu-HU" sz="3100" dirty="0" smtClean="0">
                <a:solidFill>
                  <a:schemeClr val="tx2"/>
                </a:solidFill>
              </a:rPr>
              <a:t>a </a:t>
            </a:r>
            <a:r>
              <a:rPr lang="hu-HU" sz="3100" dirty="0">
                <a:solidFill>
                  <a:schemeClr val="tx2"/>
                </a:solidFill>
              </a:rPr>
              <a:t>fenntartható vízhasználat elősegítése </a:t>
            </a:r>
            <a:r>
              <a:rPr lang="hu-HU" sz="3100" dirty="0"/>
              <a:t>a hasznosítható vízkészletek hosszú távú védelmével,</a:t>
            </a:r>
          </a:p>
          <a:p>
            <a:pPr lvl="0"/>
            <a:r>
              <a:rPr lang="hu-HU" sz="3100" dirty="0">
                <a:solidFill>
                  <a:schemeClr val="tx2"/>
                </a:solidFill>
              </a:rPr>
              <a:t>a vízminőség javítása </a:t>
            </a:r>
            <a:r>
              <a:rPr lang="hu-HU" sz="3100" dirty="0"/>
              <a:t>a szennyezőanyagok kibocsátásának csökkentésével, veszélyes anyagok fokozatos kiiktatása</a:t>
            </a:r>
          </a:p>
          <a:p>
            <a:pPr lvl="0"/>
            <a:r>
              <a:rPr lang="hu-HU" sz="3100" dirty="0">
                <a:solidFill>
                  <a:schemeClr val="tx2"/>
                </a:solidFill>
              </a:rPr>
              <a:t>a felszín alatti vizek szennyezésének fokozatos csökkentése</a:t>
            </a:r>
            <a:r>
              <a:rPr lang="hu-HU" sz="3100" dirty="0"/>
              <a:t>, és további szennyezésük megakadályozása,</a:t>
            </a:r>
          </a:p>
          <a:p>
            <a:pPr lvl="0"/>
            <a:r>
              <a:rPr lang="hu-HU" sz="3100" dirty="0">
                <a:solidFill>
                  <a:schemeClr val="tx2"/>
                </a:solidFill>
              </a:rPr>
              <a:t>az árvizek és aszályok kedvezőtlen hatásainak </a:t>
            </a:r>
            <a:r>
              <a:rPr lang="hu-HU" sz="3100" dirty="0" smtClean="0">
                <a:solidFill>
                  <a:schemeClr val="tx2"/>
                </a:solidFill>
              </a:rPr>
              <a:t>mérséklése</a:t>
            </a:r>
            <a:endParaRPr lang="hu-HU" sz="3100" dirty="0">
              <a:solidFill>
                <a:schemeClr val="tx2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50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11560" y="1268760"/>
            <a:ext cx="8136904" cy="5328592"/>
          </a:xfrm>
        </p:spPr>
        <p:txBody>
          <a:bodyPr>
            <a:normAutofit fontScale="92500" lnSpcReduction="10000"/>
          </a:bodyPr>
          <a:lstStyle/>
          <a:p>
            <a:r>
              <a:rPr lang="hu-HU" sz="2000" u="sng" dirty="0" smtClean="0"/>
              <a:t>A felszíni vízminőségi monitoring elemei</a:t>
            </a:r>
            <a:r>
              <a:rPr lang="hu-HU" sz="2000" dirty="0" smtClean="0"/>
              <a:t>: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/>
              <a:t>Általános kémiai jellemzők (a biológiát támogató elemek: oxigénháztartás, tápanyag-háztartás, sóháztartás,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/>
              <a:t>Vízgyűjtő-specifikus szennyezők (</a:t>
            </a:r>
            <a:r>
              <a:rPr lang="hu-HU" sz="1900" dirty="0" err="1" smtClean="0"/>
              <a:t>As</a:t>
            </a:r>
            <a:r>
              <a:rPr lang="hu-HU" sz="1900" dirty="0" smtClean="0"/>
              <a:t>, </a:t>
            </a:r>
            <a:r>
              <a:rPr lang="hu-HU" sz="1900" dirty="0" err="1" smtClean="0"/>
              <a:t>Cr</a:t>
            </a:r>
            <a:r>
              <a:rPr lang="hu-HU" sz="1900" dirty="0" smtClean="0"/>
              <a:t>, </a:t>
            </a:r>
            <a:r>
              <a:rPr lang="hu-HU" sz="1900" dirty="0" err="1" smtClean="0"/>
              <a:t>Cu</a:t>
            </a:r>
            <a:r>
              <a:rPr lang="hu-HU" sz="1900" dirty="0" smtClean="0"/>
              <a:t>, </a:t>
            </a:r>
            <a:r>
              <a:rPr lang="hu-HU" sz="1900" dirty="0" err="1" smtClean="0"/>
              <a:t>Zn</a:t>
            </a:r>
            <a:r>
              <a:rPr lang="hu-HU" sz="19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/>
              <a:t>Biológiai minőségi </a:t>
            </a:r>
            <a:r>
              <a:rPr lang="hu-HU" sz="1900" dirty="0" smtClean="0"/>
              <a:t>elemek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700" dirty="0" smtClean="0"/>
              <a:t>lebegő </a:t>
            </a:r>
            <a:r>
              <a:rPr lang="hu-HU" sz="1700" dirty="0"/>
              <a:t>életmódot folytató algák (</a:t>
            </a:r>
            <a:r>
              <a:rPr lang="hu-HU" sz="1700" dirty="0" err="1"/>
              <a:t>fitoplankton</a:t>
            </a:r>
            <a:r>
              <a:rPr lang="hu-HU" sz="17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700" dirty="0" err="1" smtClean="0"/>
              <a:t>makroszkópikus</a:t>
            </a:r>
            <a:r>
              <a:rPr lang="hu-HU" sz="1700" dirty="0" smtClean="0"/>
              <a:t> </a:t>
            </a:r>
            <a:r>
              <a:rPr lang="hu-HU" sz="1700" dirty="0"/>
              <a:t>vízi </a:t>
            </a:r>
            <a:r>
              <a:rPr lang="hu-HU" sz="1700" dirty="0" smtClean="0"/>
              <a:t>növényzet </a:t>
            </a:r>
            <a:r>
              <a:rPr lang="hu-HU" sz="1700" dirty="0"/>
              <a:t>(</a:t>
            </a:r>
            <a:r>
              <a:rPr lang="hu-HU" sz="1700" dirty="0" err="1"/>
              <a:t>makrofita</a:t>
            </a:r>
            <a:r>
              <a:rPr lang="hu-HU" sz="17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700" dirty="0" smtClean="0"/>
              <a:t>aljzaton </a:t>
            </a:r>
            <a:r>
              <a:rPr lang="hu-HU" sz="1700" dirty="0"/>
              <a:t>vagy egyéb szilárd felületen bevonatot képző algák (</a:t>
            </a:r>
            <a:r>
              <a:rPr lang="hu-HU" sz="1700" dirty="0" err="1"/>
              <a:t>fitobentosz</a:t>
            </a:r>
            <a:r>
              <a:rPr lang="hu-HU" sz="17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700" dirty="0" smtClean="0"/>
              <a:t>fenéklakó </a:t>
            </a:r>
            <a:r>
              <a:rPr lang="hu-HU" sz="1700" dirty="0" err="1"/>
              <a:t>makroszkópikus</a:t>
            </a:r>
            <a:r>
              <a:rPr lang="hu-HU" sz="1700" dirty="0"/>
              <a:t> vízi gerinctelenek (</a:t>
            </a:r>
            <a:r>
              <a:rPr lang="hu-HU" sz="1700" dirty="0" err="1"/>
              <a:t>makrogerinctelenek</a:t>
            </a:r>
            <a:r>
              <a:rPr lang="hu-HU" sz="1700" dirty="0" smtClean="0"/>
              <a:t>),</a:t>
            </a:r>
            <a:endParaRPr lang="hu-HU" sz="17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700" dirty="0" smtClean="0"/>
              <a:t>halak</a:t>
            </a:r>
            <a:endParaRPr lang="hu-H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/>
              <a:t>Veszélyes anyagok (45 komponens/csoport, fémek, toxikus elemek, szintetikus és természetes toxikus szerves vegyületek)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err="1" smtClean="0"/>
              <a:t>Hidromorfológiai</a:t>
            </a:r>
            <a:r>
              <a:rPr lang="hu-HU" sz="1900" dirty="0" smtClean="0"/>
              <a:t> jellemzők (a medret érintő beavatkozások és antropogén hatások okozta változások)</a:t>
            </a: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800" dirty="0"/>
              <a:t>Védett területek </a:t>
            </a:r>
            <a:r>
              <a:rPr lang="hu-HU" sz="1800" dirty="0" err="1" smtClean="0"/>
              <a:t>monitoringja</a:t>
            </a:r>
            <a:endParaRPr lang="hu-HU" sz="18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Fürdőhelyek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Iv</a:t>
            </a:r>
            <a:r>
              <a:rPr lang="hu-HU" sz="1600" dirty="0" err="1"/>
              <a:t>óvizek</a:t>
            </a:r>
            <a:endParaRPr lang="hu-HU" sz="16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600" dirty="0" smtClean="0"/>
              <a:t>Természetvédelmi védettség alatt álló területek (NATURA2000, </a:t>
            </a:r>
            <a:r>
              <a:rPr lang="hu-HU" sz="1600" dirty="0" err="1" smtClean="0"/>
              <a:t>TVT-k</a:t>
            </a:r>
            <a:r>
              <a:rPr lang="hu-HU" sz="1600" dirty="0" smtClean="0"/>
              <a:t>, stb.)</a:t>
            </a:r>
            <a:endParaRPr lang="hu-HU" sz="16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Halas </a:t>
            </a:r>
            <a:r>
              <a:rPr lang="hu-HU" sz="1600" dirty="0" smtClean="0"/>
              <a:t>vizek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15617" y="260648"/>
            <a:ext cx="7920880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</a:t>
            </a:r>
            <a:r>
              <a:rPr lang="hu-HU" sz="3600" dirty="0" smtClean="0"/>
              <a:t>VKI vízminőségi </a:t>
            </a:r>
            <a:r>
              <a:rPr lang="hu-HU" sz="3600" dirty="0"/>
              <a:t>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5300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62295" y="1196752"/>
            <a:ext cx="8712969" cy="5195119"/>
          </a:xfrm>
        </p:spPr>
        <p:txBody>
          <a:bodyPr>
            <a:normAutofit/>
          </a:bodyPr>
          <a:lstStyle/>
          <a:p>
            <a:r>
              <a:rPr lang="hu-HU" sz="2600" u="sng" dirty="0" smtClean="0"/>
              <a:t>Monitoring-programok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 db feltáró program (álló- és folyóvizekre), célja az állapot általános jellemzése, trendek vizsgálata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2+6 db operatív program (álló- és folyóvizekre), célja a kockázatosság, intézkedések és terhelések hatásának leírása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 smtClean="0"/>
              <a:t>Tápanyag és </a:t>
            </a:r>
            <a:r>
              <a:rPr lang="hu-HU" sz="2100" dirty="0" err="1" smtClean="0"/>
              <a:t>hidromorfológiailag</a:t>
            </a:r>
            <a:r>
              <a:rPr lang="hu-HU" sz="2100" dirty="0" smtClean="0"/>
              <a:t> kockázatos tavak programja (2)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/>
              <a:t>Veszélyes anyag </a:t>
            </a:r>
            <a:r>
              <a:rPr lang="hu-HU" sz="2100" dirty="0" smtClean="0"/>
              <a:t>miatt, tápanyag és szerves anyag miatt kockázatos folyók (1-1)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 err="1" smtClean="0"/>
              <a:t>Hidromorfológiailag</a:t>
            </a:r>
            <a:r>
              <a:rPr lang="hu-HU" sz="2100" dirty="0" smtClean="0"/>
              <a:t> kockázatos folyók (4):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 smtClean="0"/>
              <a:t>a </a:t>
            </a:r>
            <a:r>
              <a:rPr lang="hu-HU" sz="2000" dirty="0"/>
              <a:t>hosszanti átjárhatóság </a:t>
            </a:r>
            <a:r>
              <a:rPr lang="hu-HU" sz="2000" dirty="0" smtClean="0"/>
              <a:t>akadályozottsága,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duzzasztás, vízkivétel</a:t>
            </a:r>
            <a:r>
              <a:rPr lang="hu-HU" sz="2000" dirty="0" smtClean="0"/>
              <a:t>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keresztszelvény menti </a:t>
            </a:r>
            <a:r>
              <a:rPr lang="hu-HU" sz="2000" dirty="0" smtClean="0"/>
              <a:t>elváltozások,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kotrás, </a:t>
            </a:r>
            <a:r>
              <a:rPr lang="hu-HU" sz="2000" dirty="0" smtClean="0"/>
              <a:t>burkolás hatásai</a:t>
            </a:r>
          </a:p>
          <a:p>
            <a:pPr lvl="3"/>
            <a:endParaRPr lang="hu-HU" sz="2300" dirty="0" smtClean="0"/>
          </a:p>
          <a:p>
            <a:pPr lvl="2"/>
            <a:endParaRPr lang="hu-HU" sz="22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3" cy="72008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</a:t>
            </a:r>
            <a:r>
              <a:rPr lang="hu-HU" sz="3600" dirty="0" smtClean="0"/>
              <a:t>VKI monitoring-programok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0583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88" cy="643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52320" y="3140968"/>
            <a:ext cx="1619250" cy="108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457200"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defTabSz="45720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600" dirty="0"/>
              <a:t>546 új </a:t>
            </a:r>
            <a:r>
              <a:rPr lang="hu-HU" altLang="hu-HU" sz="1600" dirty="0" err="1"/>
              <a:t>mvhely</a:t>
            </a:r>
            <a:r>
              <a:rPr lang="hu-HU" altLang="hu-HU" sz="1600" dirty="0"/>
              <a:t>, 102 adathiányos </a:t>
            </a:r>
            <a:r>
              <a:rPr lang="hu-HU" altLang="hu-HU" sz="1600" dirty="0" err="1"/>
              <a:t>vt</a:t>
            </a:r>
            <a:r>
              <a:rPr lang="hu-HU" altLang="hu-HU" sz="1600" dirty="0"/>
              <a:t> a VGT-1ben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42625" y="4437112"/>
            <a:ext cx="179953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457200"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defTabSz="45720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600" b="1" dirty="0"/>
              <a:t>Folyó </a:t>
            </a:r>
            <a:r>
              <a:rPr lang="hu-HU" altLang="hu-HU" sz="1600" b="1" dirty="0" err="1" smtClean="0"/>
              <a:t>vt-k</a:t>
            </a:r>
            <a:r>
              <a:rPr lang="hu-HU" altLang="hu-HU" sz="1600" b="1" dirty="0" smtClean="0"/>
              <a:t> 41</a:t>
            </a:r>
            <a:r>
              <a:rPr lang="hu-HU" altLang="hu-HU" sz="1600" b="1" dirty="0"/>
              <a:t>%, </a:t>
            </a:r>
            <a:endParaRPr lang="hu-HU" altLang="hu-HU" sz="1600" b="1" dirty="0" smtClean="0"/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600" b="1" dirty="0" smtClean="0"/>
              <a:t>állóvizek </a:t>
            </a:r>
            <a:r>
              <a:rPr lang="hu-HU" altLang="hu-HU" sz="1600" b="1" dirty="0"/>
              <a:t>20% van adat</a:t>
            </a:r>
          </a:p>
        </p:txBody>
      </p:sp>
    </p:spTree>
    <p:extLst>
      <p:ext uri="{BB962C8B-B14F-4D97-AF65-F5344CB8AC3E}">
        <p14:creationId xmlns:p14="http://schemas.microsoft.com/office/powerpoint/2010/main" val="3638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28478"/>
            <a:ext cx="7776864" cy="1070992"/>
          </a:xfrm>
          <a:noFill/>
        </p:spPr>
        <p:txBody>
          <a:bodyPr>
            <a:noAutofit/>
          </a:bodyPr>
          <a:lstStyle/>
          <a:p>
            <a:r>
              <a:rPr lang="hu-HU" altLang="hu-HU" sz="2400" b="1" dirty="0" smtClean="0"/>
              <a:t>Felszíni vizek VKI szerinti állapotértékelése</a:t>
            </a:r>
            <a:endParaRPr lang="hu-HU" sz="2400" dirty="0"/>
          </a:p>
        </p:txBody>
      </p:sp>
      <p:pic>
        <p:nvPicPr>
          <p:cNvPr id="7" name="Tartalom helye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540060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39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2. séma">
      <a:dk1>
        <a:srgbClr val="002B98"/>
      </a:dk1>
      <a:lt1>
        <a:srgbClr val="FFFFFF"/>
      </a:lt1>
      <a:dk2>
        <a:srgbClr val="000000"/>
      </a:dk2>
      <a:lt2>
        <a:srgbClr val="FFFFFF"/>
      </a:lt2>
      <a:accent1>
        <a:srgbClr val="1F497D"/>
      </a:accent1>
      <a:accent2>
        <a:srgbClr val="898989"/>
      </a:accent2>
      <a:accent3>
        <a:srgbClr val="99E6FF"/>
      </a:accent3>
      <a:accent4>
        <a:srgbClr val="0000C0"/>
      </a:accent4>
      <a:accent5>
        <a:srgbClr val="000000"/>
      </a:accent5>
      <a:accent6>
        <a:srgbClr val="3BCCAB"/>
      </a:accent6>
      <a:hlink>
        <a:srgbClr val="0000C0"/>
      </a:hlink>
      <a:folHlink>
        <a:srgbClr val="0000C0"/>
      </a:folHlink>
    </a:clrScheme>
    <a:fontScheme name="Egyéni 3. séma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2231</Words>
  <Application>Microsoft Office PowerPoint</Application>
  <PresentationFormat>Diavetítés a képernyőre (4:3 oldalarány)</PresentationFormat>
  <Paragraphs>473</Paragraphs>
  <Slides>30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  KEHOP-1.1.0-15-2016-00002  VKI monitoring-fejlesztési  projekt  8-12. projektelemek   Tóth György István- kémiai szakági szakértő Zagyva Tünde Andrea- biológiai/ökológiai szakági szakértő OVF </vt:lpstr>
      <vt:lpstr>A vízminőségi monitoring </vt:lpstr>
      <vt:lpstr>A vízminőségi monitoring kezdete</vt:lpstr>
      <vt:lpstr>A biológiai monitoring kezdetei</vt:lpstr>
      <vt:lpstr>A VKI célkitűzései</vt:lpstr>
      <vt:lpstr>A VKI vízminőségi monitoring </vt:lpstr>
      <vt:lpstr>A VKI monitoring-programok</vt:lpstr>
      <vt:lpstr>A vízminőségi monitoring </vt:lpstr>
      <vt:lpstr>Felszíni vizek VKI szerinti állapotértékelése</vt:lpstr>
      <vt:lpstr>Ökológiai állapotértékelés kihívásai </vt:lpstr>
      <vt:lpstr>Az állapotértékelés korlátai a VGT-2 projektben – miért van szükség a fejlesztésekre?</vt:lpstr>
      <vt:lpstr>Miért szükségesek a projektek?</vt:lpstr>
      <vt:lpstr>Kiegészítő monitoring projekt (2015)</vt:lpstr>
      <vt:lpstr>KEHOP-1.1.0-15-2016-00002 VKI montoringfejlesztési projekt</vt:lpstr>
      <vt:lpstr>A projekt</vt:lpstr>
      <vt:lpstr>A projekt</vt:lpstr>
      <vt:lpstr>A projekt</vt:lpstr>
      <vt:lpstr>8. sz. projektelem</vt:lpstr>
      <vt:lpstr>9. sz. projektelem: Felszín alatti vizek kémiai monitoringjának fejlesztése: kutak felújítása, új kutak fúrása</vt:lpstr>
      <vt:lpstr>11. sz. projektelem: Hidromorfológiai monitoring fejlesztése</vt:lpstr>
      <vt:lpstr>12. sz. projektelem: Felső-Tisza vidéki és borsodi vízminőségi mérőállomások korszerűsítése</vt:lpstr>
      <vt:lpstr>10. projektelem:  Kutatási – módszerfejlesztő - adatgyűjtő program  </vt:lpstr>
      <vt:lpstr>10. projektelem - kémia</vt:lpstr>
      <vt:lpstr>10. projektelem - kémia</vt:lpstr>
      <vt:lpstr>10. projektelem - kémia</vt:lpstr>
      <vt:lpstr>10. projektelem - biológia</vt:lpstr>
      <vt:lpstr>10. projektelem - biológia</vt:lpstr>
      <vt:lpstr>10. projektelem - biológia</vt:lpstr>
      <vt:lpstr>10. projektelem - biológia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Inspiron</dc:creator>
  <cp:lastModifiedBy>Tóth György István</cp:lastModifiedBy>
  <cp:revision>122</cp:revision>
  <cp:lastPrinted>2019-09-17T08:48:25Z</cp:lastPrinted>
  <dcterms:created xsi:type="dcterms:W3CDTF">2018-02-15T09:13:40Z</dcterms:created>
  <dcterms:modified xsi:type="dcterms:W3CDTF">2019-09-17T11:41:30Z</dcterms:modified>
</cp:coreProperties>
</file>